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12.xml" ContentType="application/vnd.openxmlformats-officedocument.presentationml.notesSlide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Default Extension="wmf" ContentType="image/x-wmf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73" r:id="rId1"/>
  </p:sldMasterIdLst>
  <p:notesMasterIdLst>
    <p:notesMasterId r:id="rId26"/>
  </p:notesMasterIdLst>
  <p:handoutMasterIdLst>
    <p:handoutMasterId r:id="rId27"/>
  </p:handoutMasterIdLst>
  <p:sldIdLst>
    <p:sldId id="828" r:id="rId2"/>
    <p:sldId id="843" r:id="rId3"/>
    <p:sldId id="898" r:id="rId4"/>
    <p:sldId id="895" r:id="rId5"/>
    <p:sldId id="900" r:id="rId6"/>
    <p:sldId id="896" r:id="rId7"/>
    <p:sldId id="536" r:id="rId8"/>
    <p:sldId id="897" r:id="rId9"/>
    <p:sldId id="899" r:id="rId10"/>
    <p:sldId id="901" r:id="rId11"/>
    <p:sldId id="902" r:id="rId12"/>
    <p:sldId id="905" r:id="rId13"/>
    <p:sldId id="909" r:id="rId14"/>
    <p:sldId id="906" r:id="rId15"/>
    <p:sldId id="907" r:id="rId16"/>
    <p:sldId id="908" r:id="rId17"/>
    <p:sldId id="910" r:id="rId18"/>
    <p:sldId id="911" r:id="rId19"/>
    <p:sldId id="912" r:id="rId20"/>
    <p:sldId id="913" r:id="rId21"/>
    <p:sldId id="914" r:id="rId22"/>
    <p:sldId id="915" r:id="rId23"/>
    <p:sldId id="876" r:id="rId24"/>
    <p:sldId id="916" r:id="rId25"/>
  </p:sldIdLst>
  <p:sldSz cx="9144000" cy="6858000" type="screen4x3"/>
  <p:notesSz cx="6780213" cy="9910763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4" frameSlides="1"/>
  <p:showPr showNarration="1" useTimings="0">
    <p:present/>
    <p:sldAll/>
    <p:penClr>
      <a:schemeClr val="tx1"/>
    </p:penClr>
  </p:showPr>
  <p:clrMru>
    <a:srgbClr val="FF9900"/>
    <a:srgbClr val="FFFFCC"/>
    <a:srgbClr val="0099CC"/>
    <a:srgbClr val="000099"/>
    <a:srgbClr val="993300"/>
    <a:srgbClr val="990000"/>
    <a:srgbClr val="BC9F0E"/>
    <a:srgbClr val="FDFC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38" autoAdjust="0"/>
    <p:restoredTop sz="94667" autoAdjust="0"/>
  </p:normalViewPr>
  <p:slideViewPr>
    <p:cSldViewPr snapToGrid="0">
      <p:cViewPr varScale="1">
        <p:scale>
          <a:sx n="57" d="100"/>
          <a:sy n="57" d="100"/>
        </p:scale>
        <p:origin x="-824" y="-104"/>
      </p:cViewPr>
      <p:guideLst>
        <p:guide orient="horz" pos="782"/>
        <p:guide pos="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40" d="100"/>
          <a:sy n="40" d="100"/>
        </p:scale>
        <p:origin x="-1422" y="-84"/>
      </p:cViewPr>
      <p:guideLst>
        <p:guide orient="horz" pos="3119"/>
        <p:guide pos="213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BB6848DB-31B3-4D9F-926A-A473E79CFD1C}" type="datetime1">
              <a:rPr lang="en-US"/>
              <a:pPr/>
              <a:t>7/24/11</a:t>
            </a:fld>
            <a:endParaRPr lang="en-US" dirty="0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546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1546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7D82FF33-E1FC-4B1A-B249-201E6FE18669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7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28588"/>
            <a:ext cx="2971800" cy="2746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eaLnBrk="0" hangingPunct="0">
              <a:defRPr sz="1200" b="1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07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0000" y="128588"/>
            <a:ext cx="2971800" cy="2746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b="1">
                <a:solidFill>
                  <a:schemeClr val="tx1"/>
                </a:solidFill>
              </a:defRPr>
            </a:lvl1pPr>
          </a:lstStyle>
          <a:p>
            <a:fld id="{51CBB619-0820-44A5-B7CC-B2AD9D9B98F3}" type="datetime1">
              <a:rPr lang="en-US"/>
              <a:pPr/>
              <a:t>7/24/11</a:t>
            </a:fld>
            <a:endParaRPr lang="en-US" dirty="0"/>
          </a:p>
        </p:txBody>
      </p:sp>
      <p:sp>
        <p:nvSpPr>
          <p:cNvPr id="1707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62000"/>
            <a:ext cx="4978400" cy="3733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07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6319838"/>
            <a:ext cx="4953000" cy="12271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07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31363"/>
            <a:ext cx="2971800" cy="2746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l" eaLnBrk="0" hangingPunct="0">
              <a:defRPr sz="1200" b="1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07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0000" y="9631363"/>
            <a:ext cx="2971800" cy="2746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b="1">
                <a:solidFill>
                  <a:schemeClr val="tx1"/>
                </a:solidFill>
              </a:defRPr>
            </a:lvl1pPr>
          </a:lstStyle>
          <a:p>
            <a:fld id="{50F04E3B-8B6C-45F4-90FD-DD2DEA587BEE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E4AF8C0-449A-4AF5-A5CD-F7F7D76AB443}" type="datetime1">
              <a:rPr lang="en-US"/>
              <a:pPr/>
              <a:t>7/24/11</a:t>
            </a:fld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89DC97-F681-4705-9969-53916D0B82E0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86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0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796088"/>
            <a:ext cx="4953000" cy="274637"/>
          </a:xfrm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BC78D620-4172-4859-A58E-E460F40D70F4}" type="datetime1">
              <a:rPr lang="en-US"/>
              <a:pPr/>
              <a:t>7/25/11</a:t>
            </a:fld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1C9B88-722D-47F3-8819-45843F595E0B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186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796088"/>
            <a:ext cx="4953000" cy="274637"/>
          </a:xfrm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091B10DF-A5CB-4FC3-AA2F-098E716BC000}" type="datetime1">
              <a:rPr lang="en-US"/>
              <a:pPr/>
              <a:t>7/25/11</a:t>
            </a:fld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3537A5-4E66-4B15-BBFC-316086AFED3E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1862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2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796088"/>
            <a:ext cx="4953000" cy="274637"/>
          </a:xfrm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091B10DF-A5CB-4FC3-AA2F-098E716BC000}" type="datetime1">
              <a:rPr lang="en-US"/>
              <a:pPr/>
              <a:t>7/25/11</a:t>
            </a:fld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3537A5-4E66-4B15-BBFC-316086AFED3E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1862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2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796088"/>
            <a:ext cx="4953000" cy="274637"/>
          </a:xfrm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A9D09550-8E37-4A32-A434-9AB5E02611AD}" type="datetime1">
              <a:rPr lang="en-US"/>
              <a:pPr/>
              <a:t>7/24/11</a:t>
            </a:fld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2C6041-FEBC-4FE9-A86E-C271479B582C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1897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ln/>
        </p:spPr>
      </p:sp>
      <p:sp>
        <p:nvSpPr>
          <p:cNvPr id="1897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6800850"/>
            <a:ext cx="5424487" cy="274638"/>
          </a:xfrm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E8BE8A1A-A407-40AB-ADC0-A83731BA4D3B}" type="datetime1">
              <a:rPr lang="en-US"/>
              <a:pPr/>
              <a:t>7/24/11</a:t>
            </a:fld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06030A-B550-464F-AB40-B5A7560966BF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86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1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796088"/>
            <a:ext cx="4953000" cy="274637"/>
          </a:xfrm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091B10DF-A5CB-4FC3-AA2F-098E716BC000}" type="datetime1">
              <a:rPr lang="en-US"/>
              <a:pPr/>
              <a:t>7/25/11</a:t>
            </a:fld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3537A5-4E66-4B15-BBFC-316086AFED3E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862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2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796088"/>
            <a:ext cx="4953000" cy="274637"/>
          </a:xfrm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BC78D620-4172-4859-A58E-E460F40D70F4}" type="datetime1">
              <a:rPr lang="en-US"/>
              <a:pPr/>
              <a:t>7/24/11</a:t>
            </a:fld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1C9B88-722D-47F3-8819-45843F595E0B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86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796088"/>
            <a:ext cx="4953000" cy="274637"/>
          </a:xfrm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BC78D620-4172-4859-A58E-E460F40D70F4}" type="datetime1">
              <a:rPr lang="en-US"/>
              <a:pPr/>
              <a:t>7/25/11</a:t>
            </a:fld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1C9B88-722D-47F3-8819-45843F595E0B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186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796088"/>
            <a:ext cx="4953000" cy="274637"/>
          </a:xfrm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BC78D620-4172-4859-A58E-E460F40D70F4}" type="datetime1">
              <a:rPr lang="en-US"/>
              <a:pPr/>
              <a:t>7/26/11</a:t>
            </a:fld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1C9B88-722D-47F3-8819-45843F595E0B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186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796088"/>
            <a:ext cx="4953000" cy="274637"/>
          </a:xfrm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091B10DF-A5CB-4FC3-AA2F-098E716BC000}" type="datetime1">
              <a:rPr lang="en-US"/>
              <a:pPr/>
              <a:t>7/24/11</a:t>
            </a:fld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3537A5-4E66-4B15-BBFC-316086AFED3E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1862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2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796088"/>
            <a:ext cx="4953000" cy="274637"/>
          </a:xfrm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BC78D620-4172-4859-A58E-E460F40D70F4}" type="datetime1">
              <a:rPr lang="en-US"/>
              <a:pPr/>
              <a:t>7/24/11</a:t>
            </a:fld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1C9B88-722D-47F3-8819-45843F595E0B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186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796088"/>
            <a:ext cx="4953000" cy="274637"/>
          </a:xfrm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BC78D620-4172-4859-A58E-E460F40D70F4}" type="datetime1">
              <a:rPr lang="en-US"/>
              <a:pPr/>
              <a:t>7/25/11</a:t>
            </a:fld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1C9B88-722D-47F3-8819-45843F595E0B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186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796088"/>
            <a:ext cx="4953000" cy="274637"/>
          </a:xfrm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3268E1-00BB-4B02-9177-3AA828688EC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1441B5-B71E-47F6-A830-3A425C62698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880" y="273629"/>
            <a:ext cx="2056320" cy="585565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6481" y="273629"/>
            <a:ext cx="6032160" cy="585565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2AE6BD-2745-4021-9EE8-0DC5E8BF5888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280EBC-80B9-4A38-9779-BA39806971DC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8C5A70-641F-4323-8105-0C6DF736BCF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1F2C45-3B67-4680-8EB5-0252563606C2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0" y="1604329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241" y="1604329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7BCEBC-F9E1-4501-9BB5-B61FD14CE4DE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F3D25D-51AD-4076-B467-8C3C364723A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17F627-CD5E-4B7A-800A-35423BC63FF7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BA0363-5B8F-49BE-B2C4-D48A09A38DCD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EAD34D-6ADA-4ACC-B6B0-2A7C6026554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704080-40F5-4F71-9BCD-F1A855FF7122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521005"/>
            <a:ext cx="9142560" cy="37011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the title text format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29"/>
            <a:ext cx="8226720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14629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the outline text format</a:t>
            </a:r>
          </a:p>
          <a:p>
            <a:pPr lvl="1"/>
            <a:r>
              <a:rPr lang="en-US" smtClean="0"/>
              <a:t>Second Outline Level</a:t>
            </a:r>
          </a:p>
          <a:p>
            <a:pPr lvl="2"/>
            <a:r>
              <a:rPr lang="en-US" smtClean="0"/>
              <a:t>Third Outline Level</a:t>
            </a:r>
          </a:p>
          <a:p>
            <a:pPr lvl="3"/>
            <a:r>
              <a:rPr lang="en-US" smtClean="0"/>
              <a:t>Fourth Outline Level</a:t>
            </a:r>
          </a:p>
          <a:p>
            <a:pPr lvl="4"/>
            <a:r>
              <a:rPr lang="en-US" smtClean="0"/>
              <a:t>Fifth Outline Level</a:t>
            </a:r>
          </a:p>
          <a:p>
            <a:pPr lvl="4"/>
            <a:r>
              <a:rPr lang="en-US" smtClean="0"/>
              <a:t>Sixth Outline Level</a:t>
            </a:r>
          </a:p>
          <a:p>
            <a:pPr lvl="4"/>
            <a:r>
              <a:rPr lang="en-US" smtClean="0"/>
              <a:t>Seventh Outline Level</a:t>
            </a:r>
          </a:p>
          <a:p>
            <a:pPr lvl="4"/>
            <a:r>
              <a:rPr lang="en-US" smtClean="0"/>
              <a:t>Eighth Outline Level</a:t>
            </a:r>
          </a:p>
          <a:p>
            <a:pPr lvl="4"/>
            <a:r>
              <a:rPr lang="en-US" smtClean="0"/>
              <a:t>Ninth Outline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89600" y="6205613"/>
            <a:ext cx="8161920" cy="3254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 sz="1300"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97921" y="6629017"/>
            <a:ext cx="390240" cy="1872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solidFill>
                  <a:srgbClr val="000000"/>
                </a:solidFill>
                <a:latin typeface="Times New Roman" charset="0"/>
                <a:cs typeface="Arial" charset="0"/>
              </a:defRPr>
            </a:lvl1pPr>
          </a:lstStyle>
          <a:p>
            <a:fld id="{75280EBC-80B9-4A38-9779-BA39806971DC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2pPr>
      <a:lvl3pPr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3pPr>
      <a:lvl4pPr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4pPr>
      <a:lvl5pPr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5pPr>
      <a:lvl6pPr marL="2280994" indent="-207363"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6pPr>
      <a:lvl7pPr marL="2695720" indent="-207363"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7pPr>
      <a:lvl8pPr marL="3110446" indent="-207363"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8pPr>
      <a:lvl9pPr marL="3525172" indent="-207363" algn="ctr" defTabSz="407526" rtl="0" eaLnBrk="1" fontAlgn="base" hangingPunct="1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9pPr>
    </p:titleStyle>
    <p:bodyStyle>
      <a:lvl1pPr marL="311045" indent="-311045" algn="l" defTabSz="407526" rtl="0" eaLnBrk="1" fontAlgn="base" hangingPunct="1">
        <a:lnSpc>
          <a:spcPct val="96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407526" rtl="0" eaLnBrk="1" fontAlgn="base" hangingPunct="1">
        <a:lnSpc>
          <a:spcPct val="96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charset="0"/>
        <a:defRPr sz="2500">
          <a:solidFill>
            <a:srgbClr val="000000"/>
          </a:solidFill>
          <a:latin typeface="+mn-lt"/>
          <a:ea typeface="+mn-ea"/>
          <a:cs typeface="+mn-cs"/>
        </a:defRPr>
      </a:lvl2pPr>
      <a:lvl3pPr marL="1036815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451541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4pPr>
      <a:lvl5pPr marL="1866268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5pPr>
      <a:lvl6pPr marL="2280994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695720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110446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525172" indent="-207363" algn="l" defTabSz="407526" rtl="0" eaLnBrk="1" fontAlgn="base" hangingPunct="1">
        <a:lnSpc>
          <a:spcPct val="96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41472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5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Business Area</a:t>
            </a:r>
            <a:br>
              <a:rPr lang="en-AU" dirty="0" smtClean="0"/>
            </a:br>
            <a:r>
              <a:rPr lang="en-AU" sz="3200" dirty="0" smtClean="0"/>
              <a:t>Richard Brown</a:t>
            </a:r>
            <a:endParaRPr lang="en-AU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/>
          <a:p>
            <a:fld id="{5E72B39B-FB32-4343-91EE-3734B3E0C725}" type="slidenum">
              <a:rPr lang="en-AU"/>
              <a:pPr/>
              <a:t>1</a:t>
            </a:fld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4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Managing APNIC’s </a:t>
            </a:r>
            <a:r>
              <a:rPr lang="en-US" dirty="0" smtClean="0"/>
              <a:t>Resources, Facilities and Investments</a:t>
            </a:r>
          </a:p>
        </p:txBody>
      </p:sp>
      <p:sp>
        <p:nvSpPr>
          <p:cNvPr id="1824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 smtClean="0"/>
              <a:t>Investments</a:t>
            </a:r>
          </a:p>
          <a:p>
            <a:pPr lvl="1"/>
            <a:endParaRPr lang="en-US" sz="2400" dirty="0" smtClean="0"/>
          </a:p>
          <a:p>
            <a:pPr lvl="3">
              <a:buFont typeface="Arial"/>
              <a:buChar char="•"/>
            </a:pPr>
            <a:r>
              <a:rPr lang="en-US" dirty="0" smtClean="0"/>
              <a:t>Manage APNIC financial reserves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Monitor and report to management and EC on Investment performance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Identify potential risks to APNIC investment portfolio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Identify opportunities to more effectively utilize APNIC’s reserves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Ensure </a:t>
            </a:r>
            <a:r>
              <a:rPr lang="en-US" dirty="0" smtClean="0"/>
              <a:t>prudent management of assets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Develop short term and long term investment strategies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Seek external advice as required</a:t>
            </a:r>
          </a:p>
          <a:p>
            <a:pPr lvl="3"/>
            <a:endParaRPr lang="en-US" sz="1700" dirty="0" smtClean="0"/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DF6A6E8-DF58-45E9-BE7A-ADFE23326AF8}" type="slidenum">
              <a:rPr lang="en-AU"/>
              <a:pPr/>
              <a:t>10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Planning and Strategy</a:t>
            </a:r>
            <a:endParaRPr lang="en-AU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/>
          <a:p>
            <a:fld id="{3177B87D-54F2-4172-BB7E-B6DAA5E62A18}" type="slidenum">
              <a:rPr lang="en-AU"/>
              <a:pPr/>
              <a:t>11</a:t>
            </a:fld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8153400" cy="1143000"/>
          </a:xfrm>
        </p:spPr>
        <p:txBody>
          <a:bodyPr/>
          <a:lstStyle/>
          <a:p>
            <a:r>
              <a:rPr lang="en-US" dirty="0" smtClean="0"/>
              <a:t>APNIC </a:t>
            </a:r>
            <a:r>
              <a:rPr lang="en-US" dirty="0" smtClean="0"/>
              <a:t>Planning Framework</a:t>
            </a:r>
            <a:endParaRPr lang="en-US" dirty="0"/>
          </a:p>
        </p:txBody>
      </p:sp>
      <p:sp>
        <p:nvSpPr>
          <p:cNvPr id="4" name="Pentagon 3"/>
          <p:cNvSpPr/>
          <p:nvPr/>
        </p:nvSpPr>
        <p:spPr bwMode="auto">
          <a:xfrm>
            <a:off x="1000100" y="2895600"/>
            <a:ext cx="1590700" cy="91440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olidFill>
                  <a:schemeClr val="bg1"/>
                </a:solidFill>
              </a:rPr>
              <a:t>Members &amp; </a:t>
            </a:r>
            <a:r>
              <a:rPr lang="en-US" sz="1400" b="1" dirty="0" err="1" smtClean="0">
                <a:solidFill>
                  <a:schemeClr val="bg1"/>
                </a:solidFill>
              </a:rPr>
              <a:t>StakeholdersSurvey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Pentagon 6"/>
          <p:cNvSpPr/>
          <p:nvPr/>
        </p:nvSpPr>
        <p:spPr bwMode="auto">
          <a:xfrm>
            <a:off x="6553200" y="2819400"/>
            <a:ext cx="1524000" cy="914400"/>
          </a:xfrm>
          <a:prstGeom prst="homePlate">
            <a:avLst/>
          </a:prstGeom>
          <a:solidFill>
            <a:schemeClr val="bg2">
              <a:lumMod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olidFill>
                  <a:schemeClr val="bg1"/>
                </a:solidFill>
              </a:rPr>
              <a:t>Operational Plan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4648200"/>
            <a:ext cx="1997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Membership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191000" y="5029200"/>
            <a:ext cx="612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EC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477000" y="4648200"/>
            <a:ext cx="17758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Secretariat</a:t>
            </a:r>
            <a:endParaRPr lang="en-US" b="1" dirty="0"/>
          </a:p>
        </p:txBody>
      </p:sp>
      <p:cxnSp>
        <p:nvCxnSpPr>
          <p:cNvPr id="12" name="Straight Arrow Connector 11"/>
          <p:cNvCxnSpPr>
            <a:stCxn id="4" idx="3"/>
            <a:endCxn id="5" idx="1"/>
          </p:cNvCxnSpPr>
          <p:nvPr/>
        </p:nvCxnSpPr>
        <p:spPr bwMode="auto">
          <a:xfrm flipV="1">
            <a:off x="2590800" y="2438400"/>
            <a:ext cx="1219200" cy="9144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3" name="Straight Arrow Connector 12"/>
          <p:cNvCxnSpPr>
            <a:stCxn id="4" idx="3"/>
            <a:endCxn id="6" idx="1"/>
          </p:cNvCxnSpPr>
          <p:nvPr/>
        </p:nvCxnSpPr>
        <p:spPr bwMode="auto">
          <a:xfrm>
            <a:off x="2590800" y="3352800"/>
            <a:ext cx="1219200" cy="9144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grpSp>
        <p:nvGrpSpPr>
          <p:cNvPr id="3" name="Group 34"/>
          <p:cNvGrpSpPr/>
          <p:nvPr/>
        </p:nvGrpSpPr>
        <p:grpSpPr>
          <a:xfrm>
            <a:off x="3810000" y="1981200"/>
            <a:ext cx="1524000" cy="2743200"/>
            <a:chOff x="3810000" y="1981200"/>
            <a:chExt cx="1524000" cy="2743200"/>
          </a:xfrm>
        </p:grpSpPr>
        <p:sp>
          <p:nvSpPr>
            <p:cNvPr id="5" name="Pentagon 4"/>
            <p:cNvSpPr/>
            <p:nvPr/>
          </p:nvSpPr>
          <p:spPr bwMode="auto">
            <a:xfrm>
              <a:off x="3810000" y="1981200"/>
              <a:ext cx="1524000" cy="914400"/>
            </a:xfrm>
            <a:prstGeom prst="homePlate">
              <a:avLst/>
            </a:prstGeom>
            <a:solidFill>
              <a:schemeClr val="accent3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 smtClean="0">
                  <a:solidFill>
                    <a:schemeClr val="bg1"/>
                  </a:solidFill>
                </a:rPr>
                <a:t>Strategy / Activity Plan</a:t>
              </a:r>
              <a:endPara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" name="Pentagon 5"/>
            <p:cNvSpPr/>
            <p:nvPr/>
          </p:nvSpPr>
          <p:spPr bwMode="auto">
            <a:xfrm>
              <a:off x="3810000" y="3810000"/>
              <a:ext cx="1524000" cy="914400"/>
            </a:xfrm>
            <a:prstGeom prst="homePlate">
              <a:avLst/>
            </a:prstGeom>
            <a:solidFill>
              <a:schemeClr val="accent3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 smtClean="0">
                  <a:solidFill>
                    <a:schemeClr val="bg1"/>
                  </a:solidFill>
                </a:rPr>
                <a:t>Budget</a:t>
              </a:r>
              <a:endPara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cxnSp>
          <p:nvCxnSpPr>
            <p:cNvPr id="17" name="Straight Arrow Connector 16"/>
            <p:cNvCxnSpPr>
              <a:stCxn id="5" idx="2"/>
              <a:endCxn id="6" idx="0"/>
            </p:cNvCxnSpPr>
            <p:nvPr/>
          </p:nvCxnSpPr>
          <p:spPr bwMode="auto">
            <a:xfrm rot="5400000">
              <a:off x="3886200" y="3352800"/>
              <a:ext cx="914400" cy="1588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</p:grpSp>
      <p:cxnSp>
        <p:nvCxnSpPr>
          <p:cNvPr id="20" name="Straight Arrow Connector 19"/>
          <p:cNvCxnSpPr>
            <a:stCxn id="5" idx="3"/>
          </p:cNvCxnSpPr>
          <p:nvPr/>
        </p:nvCxnSpPr>
        <p:spPr bwMode="auto">
          <a:xfrm>
            <a:off x="5334000" y="2438400"/>
            <a:ext cx="1219200" cy="3810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3" name="Straight Arrow Connector 22"/>
          <p:cNvCxnSpPr>
            <a:stCxn id="6" idx="3"/>
          </p:cNvCxnSpPr>
          <p:nvPr/>
        </p:nvCxnSpPr>
        <p:spPr bwMode="auto">
          <a:xfrm flipV="1">
            <a:off x="5334000" y="3733800"/>
            <a:ext cx="1219200" cy="5334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2" name="Straight Arrow Connector 31"/>
          <p:cNvCxnSpPr>
            <a:stCxn id="4" idx="3"/>
            <a:endCxn id="7" idx="1"/>
          </p:cNvCxnSpPr>
          <p:nvPr/>
        </p:nvCxnSpPr>
        <p:spPr bwMode="auto">
          <a:xfrm flipV="1">
            <a:off x="2590800" y="3276600"/>
            <a:ext cx="3962400" cy="762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rot="5400000">
            <a:off x="1105694" y="3542506"/>
            <a:ext cx="41910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rot="5400000">
            <a:off x="3772694" y="3542506"/>
            <a:ext cx="41910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Slide Number Placeholder 2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D61E7-7850-4CEE-84C6-CED9A8625D7B}" type="slidenum">
              <a:rPr lang="en-AU" smtClean="0"/>
              <a:pPr/>
              <a:t>12</a:t>
            </a:fld>
            <a:endParaRPr lang="en-A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428604"/>
            <a:ext cx="7772400" cy="1143000"/>
          </a:xfrm>
        </p:spPr>
        <p:txBody>
          <a:bodyPr/>
          <a:lstStyle/>
          <a:p>
            <a:r>
              <a:rPr lang="en-US" dirty="0" smtClean="0"/>
              <a:t>Operational Planning</a:t>
            </a:r>
            <a:endParaRPr lang="en-US" dirty="0"/>
          </a:p>
        </p:txBody>
      </p:sp>
      <p:sp>
        <p:nvSpPr>
          <p:cNvPr id="4" name="Subtit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714348" y="1643050"/>
            <a:ext cx="778674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800" dirty="0" smtClean="0"/>
              <a:t>What is the purpose of Operational planning?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By considering the expectations of our members, clearly </a:t>
            </a:r>
            <a:r>
              <a:rPr lang="en-US" sz="1600" b="1" dirty="0" smtClean="0"/>
              <a:t>define APNIC’s mission and establish realistic goals and objectives</a:t>
            </a:r>
            <a:r>
              <a:rPr lang="en-US" sz="1600" dirty="0" smtClean="0"/>
              <a:t> consistent with that mission in a defined time frame within the </a:t>
            </a:r>
            <a:r>
              <a:rPr lang="en-US" sz="1600" dirty="0" smtClean="0"/>
              <a:t>organization’s </a:t>
            </a:r>
            <a:r>
              <a:rPr lang="en-US" sz="1600" dirty="0" smtClean="0"/>
              <a:t>capacity for implementation</a:t>
            </a:r>
          </a:p>
          <a:p>
            <a:pPr lvl="1"/>
            <a:r>
              <a:rPr lang="en-US" sz="1600" dirty="0" smtClean="0"/>
              <a:t>To </a:t>
            </a:r>
            <a:r>
              <a:rPr lang="en-US" sz="1600" b="1" dirty="0" smtClean="0"/>
              <a:t>communicate those goals and objectives </a:t>
            </a:r>
            <a:r>
              <a:rPr lang="en-US" sz="1600" dirty="0" smtClean="0"/>
              <a:t>to APNIC’s constituents</a:t>
            </a:r>
          </a:p>
          <a:p>
            <a:pPr lvl="1"/>
            <a:r>
              <a:rPr lang="en-US" sz="1600" dirty="0" smtClean="0"/>
              <a:t>To </a:t>
            </a:r>
            <a:r>
              <a:rPr lang="en-US" sz="1600" b="1" dirty="0" smtClean="0"/>
              <a:t>develop a sense of ownership </a:t>
            </a:r>
            <a:r>
              <a:rPr lang="en-US" sz="1600" dirty="0" smtClean="0"/>
              <a:t>for the plan</a:t>
            </a:r>
          </a:p>
          <a:p>
            <a:pPr lvl="1"/>
            <a:r>
              <a:rPr lang="en-US" sz="1600" b="1" dirty="0" smtClean="0"/>
              <a:t>Ensure the most effective use of APNIC’s resources</a:t>
            </a:r>
          </a:p>
          <a:p>
            <a:pPr lvl="1"/>
            <a:r>
              <a:rPr lang="en-US" sz="1600" b="1" dirty="0" smtClean="0"/>
              <a:t>Provide a base from which progress can be measured </a:t>
            </a:r>
            <a:r>
              <a:rPr lang="en-US" sz="1600" dirty="0" smtClean="0"/>
              <a:t>and establish a mechanism for informed change when needed</a:t>
            </a:r>
          </a:p>
          <a:p>
            <a:pPr lvl="1"/>
            <a:r>
              <a:rPr lang="en-US" sz="1600" dirty="0" smtClean="0"/>
              <a:t>Bringing together everyone’s best and reasoned efforts has important value in </a:t>
            </a:r>
            <a:r>
              <a:rPr lang="en-US" sz="1600" b="1" dirty="0" smtClean="0"/>
              <a:t>building a consensus about where APNIC is going</a:t>
            </a:r>
            <a:endParaRPr lang="en-US" sz="1600" dirty="0" smtClean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A818E-560A-49C9-8B13-C39D1D9D0662}" type="slidenum">
              <a:rPr lang="en-AU" smtClean="0"/>
              <a:pPr/>
              <a:t>13</a:t>
            </a:fld>
            <a:endParaRPr lang="en-A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428604"/>
            <a:ext cx="7772400" cy="1143000"/>
          </a:xfrm>
        </p:spPr>
        <p:txBody>
          <a:bodyPr/>
          <a:lstStyle/>
          <a:p>
            <a:r>
              <a:rPr lang="en-US" dirty="0" smtClean="0"/>
              <a:t>Operational Planning</a:t>
            </a:r>
            <a:endParaRPr lang="en-US" dirty="0"/>
          </a:p>
        </p:txBody>
      </p:sp>
      <p:sp>
        <p:nvSpPr>
          <p:cNvPr id="4" name="Subtit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714348" y="1643050"/>
            <a:ext cx="778674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800" dirty="0" smtClean="0"/>
              <a:t>What is </a:t>
            </a:r>
            <a:r>
              <a:rPr lang="en-US" sz="2800" dirty="0" smtClean="0"/>
              <a:t>the role of Business in planning</a:t>
            </a:r>
            <a:r>
              <a:rPr lang="en-US" sz="2800" dirty="0" smtClean="0"/>
              <a:t>?</a:t>
            </a:r>
          </a:p>
          <a:p>
            <a:pPr lvl="2">
              <a:buFont typeface="Arial"/>
              <a:buChar char="•"/>
            </a:pPr>
            <a:r>
              <a:rPr lang="en-US" sz="2100" dirty="0" smtClean="0"/>
              <a:t>Manage the entire process</a:t>
            </a:r>
          </a:p>
          <a:p>
            <a:pPr lvl="2">
              <a:buFont typeface="Arial"/>
              <a:buChar char="•"/>
            </a:pPr>
            <a:r>
              <a:rPr lang="en-US" sz="2100" dirty="0" smtClean="0"/>
              <a:t>Document and communicate </a:t>
            </a:r>
            <a:r>
              <a:rPr lang="en-US" sz="2100" dirty="0" smtClean="0"/>
              <a:t>planning activities</a:t>
            </a:r>
            <a:endParaRPr lang="en-US" sz="2100" dirty="0" smtClean="0"/>
          </a:p>
          <a:p>
            <a:pPr lvl="2">
              <a:buFont typeface="Arial"/>
              <a:buChar char="•"/>
            </a:pPr>
            <a:r>
              <a:rPr lang="en-US" sz="2100" dirty="0" smtClean="0"/>
              <a:t>Ensure alignment across the entire process</a:t>
            </a:r>
          </a:p>
          <a:p>
            <a:pPr lvl="2">
              <a:buFont typeface="Arial"/>
              <a:buChar char="•"/>
            </a:pPr>
            <a:r>
              <a:rPr lang="en-US" sz="2100" dirty="0" smtClean="0"/>
              <a:t>Develop an ongoing review of assumptions</a:t>
            </a:r>
          </a:p>
          <a:p>
            <a:pPr lvl="2">
              <a:buFont typeface="Arial"/>
              <a:buChar char="•"/>
            </a:pPr>
            <a:r>
              <a:rPr lang="en-US" sz="2100" dirty="0" smtClean="0"/>
              <a:t>Escalation of unforeseen risks/opportunities </a:t>
            </a:r>
          </a:p>
          <a:p>
            <a:r>
              <a:rPr lang="en-US" sz="2800" dirty="0" smtClean="0"/>
              <a:t>Timing?</a:t>
            </a:r>
          </a:p>
          <a:p>
            <a:pPr lvl="2">
              <a:buFont typeface="Arial"/>
              <a:buChar char="•"/>
            </a:pPr>
            <a:r>
              <a:rPr lang="en-US" sz="2100" dirty="0" smtClean="0"/>
              <a:t>Full planning process every two years to align with member Survey and EC strategic plan</a:t>
            </a:r>
          </a:p>
          <a:p>
            <a:pPr lvl="2">
              <a:buFont typeface="Arial"/>
              <a:buChar char="•"/>
            </a:pPr>
            <a:r>
              <a:rPr lang="en-US" sz="2100" dirty="0" smtClean="0"/>
              <a:t>Interim years involve review of assumptions and environmental conditions</a:t>
            </a:r>
          </a:p>
          <a:p>
            <a:pPr lvl="2">
              <a:buFont typeface="Arial"/>
              <a:buChar char="•"/>
            </a:pPr>
            <a:endParaRPr lang="en-US" sz="2100" dirty="0" smtClean="0"/>
          </a:p>
          <a:p>
            <a:pPr lvl="2">
              <a:buFont typeface="Arial"/>
              <a:buChar char="•"/>
            </a:pPr>
            <a:endParaRPr lang="en-US" sz="2100" dirty="0" smtClean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A818E-560A-49C9-8B13-C39D1D9D0662}" type="slidenum">
              <a:rPr lang="en-AU" smtClean="0"/>
              <a:pPr/>
              <a:t>14</a:t>
            </a:fld>
            <a:endParaRPr lang="en-A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428604"/>
            <a:ext cx="7772400" cy="1143000"/>
          </a:xfrm>
        </p:spPr>
        <p:txBody>
          <a:bodyPr/>
          <a:lstStyle/>
          <a:p>
            <a:r>
              <a:rPr lang="en-US" dirty="0" smtClean="0"/>
              <a:t>Operational Planning</a:t>
            </a:r>
            <a:endParaRPr lang="en-US" dirty="0"/>
          </a:p>
        </p:txBody>
      </p:sp>
      <p:sp>
        <p:nvSpPr>
          <p:cNvPr id="4" name="Subtit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714348" y="1285860"/>
            <a:ext cx="7786742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800" dirty="0" smtClean="0"/>
              <a:t>What does the process involve?</a:t>
            </a:r>
            <a:endParaRPr lang="en-US" sz="2800" dirty="0" smtClean="0"/>
          </a:p>
          <a:p>
            <a:pPr marL="800100" lvl="1" indent="-342900"/>
            <a:endParaRPr lang="en-US" sz="1600" dirty="0" smtClean="0"/>
          </a:p>
          <a:p>
            <a:pPr marL="800100" lvl="1" indent="-342900"/>
            <a:r>
              <a:rPr lang="en-US" sz="1600" dirty="0" smtClean="0"/>
              <a:t>1. Taking Stock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 smtClean="0"/>
              <a:t>Stakeholder consultations (</a:t>
            </a:r>
            <a:r>
              <a:rPr lang="en-US" sz="1600" dirty="0" smtClean="0"/>
              <a:t>including</a:t>
            </a:r>
            <a:r>
              <a:rPr lang="en-US" sz="1600" dirty="0" smtClean="0"/>
              <a:t> </a:t>
            </a:r>
            <a:r>
              <a:rPr lang="en-US" sz="1600" dirty="0" smtClean="0"/>
              <a:t>findings from </a:t>
            </a:r>
            <a:r>
              <a:rPr lang="en-US" sz="1600" dirty="0" smtClean="0"/>
              <a:t>Member </a:t>
            </a:r>
            <a:r>
              <a:rPr lang="en-US" sz="1600" dirty="0" smtClean="0"/>
              <a:t>Survey)</a:t>
            </a:r>
            <a:r>
              <a:rPr lang="en-US" sz="1600" dirty="0" smtClean="0"/>
              <a:t> 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 smtClean="0"/>
              <a:t>Executive Council Strategic Plan</a:t>
            </a:r>
            <a:endParaRPr lang="en-US" sz="1600" dirty="0" smtClean="0"/>
          </a:p>
          <a:p>
            <a:pPr marL="800100" lvl="1" indent="-342900">
              <a:buFont typeface="Arial"/>
              <a:buChar char="•"/>
            </a:pPr>
            <a:r>
              <a:rPr lang="en-US" sz="1600" dirty="0" smtClean="0"/>
              <a:t>Internal Organization Assessment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 smtClean="0"/>
              <a:t>External Environmental </a:t>
            </a:r>
            <a:r>
              <a:rPr lang="en-US" sz="1600" dirty="0" smtClean="0"/>
              <a:t>Scan 			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 smtClean="0"/>
              <a:t>SWOT analysis</a:t>
            </a:r>
          </a:p>
          <a:p>
            <a:pPr marL="800100" lvl="1" indent="-342900">
              <a:buNone/>
            </a:pPr>
            <a:endParaRPr lang="en-US" sz="1600" dirty="0" smtClean="0"/>
          </a:p>
          <a:p>
            <a:pPr marL="800100" lvl="1" indent="-342900">
              <a:buNone/>
            </a:pPr>
            <a:r>
              <a:rPr lang="en-US" sz="1600" dirty="0" smtClean="0"/>
              <a:t>2. Identifying </a:t>
            </a:r>
            <a:r>
              <a:rPr lang="en-US" sz="1600" dirty="0" smtClean="0"/>
              <a:t>Strategic Directions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 smtClean="0"/>
              <a:t>Strategizing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 smtClean="0"/>
              <a:t>Setting Goals and Objectives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 smtClean="0"/>
              <a:t>Developing a Mission Statement		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 smtClean="0"/>
              <a:t>Creating a Vision</a:t>
            </a:r>
            <a:endParaRPr lang="en-US" sz="1600" dirty="0" smtClean="0"/>
          </a:p>
          <a:p>
            <a:pPr marL="800100" lvl="1" indent="-342900"/>
            <a:endParaRPr lang="en-US" sz="1400" dirty="0" smtClean="0"/>
          </a:p>
          <a:p>
            <a:pPr marL="800100" lvl="1" indent="-342900">
              <a:buNone/>
            </a:pPr>
            <a:endParaRPr lang="en-US" sz="1400" dirty="0" smtClean="0"/>
          </a:p>
          <a:p>
            <a:pPr marL="800100" lvl="1" indent="-342900">
              <a:buFont typeface="+mj-lt"/>
              <a:buAutoNum type="arabicPeriod"/>
            </a:pPr>
            <a:endParaRPr lang="en-US" sz="1400" dirty="0" smtClean="0"/>
          </a:p>
          <a:p>
            <a:pPr marL="800100" lvl="1" indent="-342900">
              <a:buFont typeface="+mj-lt"/>
              <a:buAutoNum type="arabicPeriod"/>
            </a:pPr>
            <a:endParaRPr lang="en-US" sz="1400" dirty="0" smtClean="0"/>
          </a:p>
          <a:p>
            <a:pPr marL="800100" lvl="1" indent="-342900">
              <a:buFont typeface="+mj-lt"/>
              <a:buAutoNum type="arabicPeriod"/>
            </a:pPr>
            <a:endParaRPr lang="en-US" sz="1400" dirty="0" smtClean="0"/>
          </a:p>
          <a:p>
            <a:pPr marL="800100" lvl="1" indent="-342900">
              <a:buFont typeface="+mj-lt"/>
              <a:buAutoNum type="arabicPeriod"/>
            </a:pPr>
            <a:endParaRPr lang="en-US" sz="1400" dirty="0"/>
          </a:p>
          <a:p>
            <a:pPr lvl="1">
              <a:buNone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428604"/>
            <a:ext cx="7772400" cy="1143000"/>
          </a:xfrm>
        </p:spPr>
        <p:txBody>
          <a:bodyPr/>
          <a:lstStyle/>
          <a:p>
            <a:r>
              <a:rPr lang="en-US" dirty="0" smtClean="0"/>
              <a:t>Operational Planning</a:t>
            </a:r>
            <a:endParaRPr lang="en-US" dirty="0"/>
          </a:p>
        </p:txBody>
      </p:sp>
      <p:sp>
        <p:nvSpPr>
          <p:cNvPr id="4" name="Subtit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714348" y="1285860"/>
            <a:ext cx="7786742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800" dirty="0" smtClean="0"/>
              <a:t>What does the process involve?</a:t>
            </a:r>
            <a:endParaRPr lang="en-US" sz="2800" dirty="0" smtClean="0"/>
          </a:p>
          <a:p>
            <a:pPr marL="800100" lvl="1" indent="-342900">
              <a:buNone/>
            </a:pPr>
            <a:endParaRPr lang="en-US" sz="1600" dirty="0" smtClean="0"/>
          </a:p>
          <a:p>
            <a:pPr marL="800100" lvl="1" indent="-342900">
              <a:buNone/>
            </a:pPr>
            <a:r>
              <a:rPr lang="en-US" sz="1600" dirty="0" smtClean="0"/>
              <a:t>3. Action Planning</a:t>
            </a:r>
          </a:p>
          <a:p>
            <a:pPr marL="1162985" lvl="2" indent="-342900">
              <a:buFont typeface="Arial"/>
              <a:buChar char="•"/>
            </a:pPr>
            <a:r>
              <a:rPr lang="en-US" sz="1600" dirty="0" smtClean="0"/>
              <a:t>Setting</a:t>
            </a:r>
            <a:r>
              <a:rPr lang="en-US" sz="1600" dirty="0" smtClean="0"/>
              <a:t> clear objectives</a:t>
            </a:r>
            <a:r>
              <a:rPr lang="en-US" sz="1600" dirty="0" smtClean="0"/>
              <a:t>, responsibilities, </a:t>
            </a:r>
            <a:r>
              <a:rPr lang="en-US" sz="1600" dirty="0" smtClean="0"/>
              <a:t>timelines</a:t>
            </a:r>
          </a:p>
          <a:p>
            <a:pPr marL="1162985" lvl="2" indent="-342900">
              <a:buFont typeface="Arial"/>
              <a:buChar char="•"/>
            </a:pPr>
            <a:r>
              <a:rPr lang="en-US" sz="1600" dirty="0" smtClean="0"/>
              <a:t>Limited resources, prioritize activities</a:t>
            </a:r>
            <a:endParaRPr lang="en-US" sz="1600" dirty="0" smtClean="0"/>
          </a:p>
          <a:p>
            <a:pPr marL="800100" lvl="1" indent="-342900">
              <a:buFontTx/>
              <a:buChar char="-"/>
            </a:pPr>
            <a:endParaRPr lang="en-US" sz="1400" dirty="0" smtClean="0"/>
          </a:p>
          <a:p>
            <a:pPr marL="800100" lvl="1" indent="-342900">
              <a:buNone/>
            </a:pPr>
            <a:r>
              <a:rPr lang="en-US" sz="1400" dirty="0" smtClean="0"/>
              <a:t>4. </a:t>
            </a:r>
            <a:r>
              <a:rPr lang="en-US" sz="1600" dirty="0" smtClean="0"/>
              <a:t>Writing and communicating the plan</a:t>
            </a:r>
            <a:endParaRPr lang="en-US" sz="1400" dirty="0" smtClean="0"/>
          </a:p>
          <a:p>
            <a:pPr marL="800100" lvl="1" indent="-342900">
              <a:buNone/>
            </a:pPr>
            <a:endParaRPr lang="en-US" sz="1600" dirty="0" smtClean="0"/>
          </a:p>
          <a:p>
            <a:pPr marL="800100" lvl="1" indent="-342900">
              <a:buNone/>
            </a:pPr>
            <a:r>
              <a:rPr lang="en-US" sz="1600" dirty="0" smtClean="0"/>
              <a:t>5. Monitoring, evaluating and ensuring no deviation from the plan</a:t>
            </a:r>
          </a:p>
          <a:p>
            <a:pPr marL="800100" lvl="1" indent="-342900">
              <a:buFontTx/>
              <a:buChar char="-"/>
            </a:pPr>
            <a:endParaRPr lang="en-US" sz="1400" dirty="0"/>
          </a:p>
          <a:p>
            <a:pPr marL="800100" lvl="1" indent="-342900">
              <a:buNone/>
            </a:pPr>
            <a:endParaRPr lang="en-US" sz="1400" dirty="0" smtClean="0"/>
          </a:p>
          <a:p>
            <a:pPr marL="800100" lvl="1" indent="-342900">
              <a:buFont typeface="+mj-lt"/>
              <a:buAutoNum type="arabicPeriod"/>
            </a:pPr>
            <a:endParaRPr lang="en-US" sz="1400" dirty="0" smtClean="0"/>
          </a:p>
          <a:p>
            <a:pPr marL="800100" lvl="1" indent="-342900">
              <a:buFont typeface="+mj-lt"/>
              <a:buAutoNum type="arabicPeriod"/>
            </a:pPr>
            <a:endParaRPr lang="en-US" sz="1400" dirty="0" smtClean="0"/>
          </a:p>
          <a:p>
            <a:pPr marL="800100" lvl="1" indent="-342900">
              <a:buFont typeface="+mj-lt"/>
              <a:buAutoNum type="arabicPeriod"/>
            </a:pPr>
            <a:endParaRPr lang="en-US" sz="1400" dirty="0" smtClean="0"/>
          </a:p>
          <a:p>
            <a:pPr marL="800100" lvl="1" indent="-342900">
              <a:buFont typeface="+mj-lt"/>
              <a:buAutoNum type="arabicPeriod"/>
            </a:pPr>
            <a:endParaRPr lang="en-US" sz="1400" dirty="0"/>
          </a:p>
          <a:p>
            <a:pPr lvl="1">
              <a:buNone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Risk Management</a:t>
            </a:r>
            <a:endParaRPr lang="en-AU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/>
          <a:p>
            <a:fld id="{3177B87D-54F2-4172-BB7E-B6DAA5E62A18}" type="slidenum">
              <a:rPr lang="en-AU"/>
              <a:pPr/>
              <a:t>17</a:t>
            </a:fld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428604"/>
            <a:ext cx="7772400" cy="1143000"/>
          </a:xfrm>
        </p:spPr>
        <p:txBody>
          <a:bodyPr/>
          <a:lstStyle/>
          <a:p>
            <a:r>
              <a:rPr lang="en-US" dirty="0" smtClean="0"/>
              <a:t>Risk Management</a:t>
            </a:r>
            <a:endParaRPr lang="en-US" dirty="0"/>
          </a:p>
        </p:txBody>
      </p:sp>
      <p:sp>
        <p:nvSpPr>
          <p:cNvPr id="4" name="Subtit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714348" y="1643050"/>
            <a:ext cx="778674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800" dirty="0" smtClean="0"/>
              <a:t>Key components</a:t>
            </a:r>
          </a:p>
          <a:p>
            <a:pPr lvl="2">
              <a:buFont typeface="Arial"/>
              <a:buChar char="•"/>
            </a:pPr>
            <a:r>
              <a:rPr lang="en-US" sz="2100" dirty="0" smtClean="0"/>
              <a:t>Commercial Management</a:t>
            </a:r>
          </a:p>
          <a:p>
            <a:pPr lvl="2">
              <a:buFont typeface="Arial"/>
              <a:buChar char="•"/>
            </a:pPr>
            <a:r>
              <a:rPr lang="en-US" sz="2100" dirty="0" smtClean="0"/>
              <a:t>Business Continuity Planning</a:t>
            </a:r>
          </a:p>
          <a:p>
            <a:pPr lvl="2"/>
            <a:endParaRPr lang="en-US" sz="2100" dirty="0" smtClean="0"/>
          </a:p>
          <a:p>
            <a:pPr lvl="2"/>
            <a:endParaRPr lang="en-US" sz="2100" dirty="0" smtClean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A818E-560A-49C9-8B13-C39D1D9D0662}" type="slidenum">
              <a:rPr lang="en-AU" smtClean="0"/>
              <a:pPr/>
              <a:t>18</a:t>
            </a:fld>
            <a:endParaRPr lang="en-A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428604"/>
            <a:ext cx="7772400" cy="1143000"/>
          </a:xfrm>
        </p:spPr>
        <p:txBody>
          <a:bodyPr/>
          <a:lstStyle/>
          <a:p>
            <a:r>
              <a:rPr lang="en-US" dirty="0" smtClean="0"/>
              <a:t>Risk Management</a:t>
            </a:r>
            <a:endParaRPr lang="en-US" dirty="0"/>
          </a:p>
        </p:txBody>
      </p:sp>
      <p:sp>
        <p:nvSpPr>
          <p:cNvPr id="4" name="Subtit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714348" y="1643050"/>
            <a:ext cx="778674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800" dirty="0" smtClean="0"/>
              <a:t>Commercial Management</a:t>
            </a:r>
          </a:p>
          <a:p>
            <a:pPr lvl="0"/>
            <a:r>
              <a:rPr lang="en-US" sz="2400" dirty="0" smtClean="0"/>
              <a:t>High level support and advice to EC and Management</a:t>
            </a:r>
          </a:p>
          <a:p>
            <a:pPr lvl="2">
              <a:buFont typeface="Arial"/>
              <a:buChar char="•"/>
            </a:pPr>
            <a:r>
              <a:rPr lang="en-US" sz="2100" dirty="0" smtClean="0"/>
              <a:t>APNIC’s sustainability</a:t>
            </a:r>
          </a:p>
          <a:p>
            <a:pPr lvl="3">
              <a:buFont typeface="Arial"/>
              <a:buChar char="•"/>
            </a:pPr>
            <a:r>
              <a:rPr lang="en-US" sz="1700" dirty="0" smtClean="0"/>
              <a:t>Identify current and future events that will have any significant effect on Revenue or Expenses</a:t>
            </a:r>
          </a:p>
          <a:p>
            <a:pPr lvl="3">
              <a:buFont typeface="Arial"/>
              <a:buChar char="•"/>
            </a:pPr>
            <a:r>
              <a:rPr lang="en-US" sz="1700" dirty="0" smtClean="0"/>
              <a:t>Risk assessment in relation to APNIC’s activities</a:t>
            </a:r>
          </a:p>
          <a:p>
            <a:pPr lvl="3">
              <a:buFont typeface="Arial"/>
              <a:buChar char="•"/>
            </a:pPr>
            <a:r>
              <a:rPr lang="en-US" sz="1700" dirty="0" smtClean="0"/>
              <a:t>APNIC’s </a:t>
            </a:r>
            <a:r>
              <a:rPr lang="en-US" sz="1700" dirty="0" smtClean="0"/>
              <a:t>Corporate and Taxation status</a:t>
            </a:r>
          </a:p>
          <a:p>
            <a:pPr lvl="3">
              <a:buFont typeface="Arial"/>
              <a:buChar char="•"/>
            </a:pPr>
            <a:r>
              <a:rPr lang="en-US" sz="1700" dirty="0" smtClean="0"/>
              <a:t>APNIC’s Membership Agreements and Fee Schedules</a:t>
            </a:r>
          </a:p>
          <a:p>
            <a:pPr lvl="3">
              <a:buFont typeface="Arial"/>
              <a:buChar char="•"/>
            </a:pPr>
            <a:r>
              <a:rPr lang="en-US" sz="1700" dirty="0" smtClean="0"/>
              <a:t>APNIC’s Insurance</a:t>
            </a:r>
          </a:p>
          <a:p>
            <a:pPr lvl="3">
              <a:buFont typeface="Arial"/>
              <a:buChar char="•"/>
            </a:pPr>
            <a:r>
              <a:rPr lang="en-US" sz="1700" dirty="0" smtClean="0"/>
              <a:t>APNIC’s legal exposure</a:t>
            </a:r>
          </a:p>
          <a:p>
            <a:pPr lvl="3">
              <a:buFont typeface="Arial"/>
              <a:buChar char="•"/>
            </a:pPr>
            <a:r>
              <a:rPr lang="en-US" sz="1700" dirty="0" smtClean="0"/>
              <a:t>Compliance with legislation</a:t>
            </a:r>
          </a:p>
          <a:p>
            <a:pPr lvl="3">
              <a:buFont typeface="Arial"/>
              <a:buChar char="•"/>
            </a:pPr>
            <a:r>
              <a:rPr lang="en-US" sz="1700" dirty="0" smtClean="0"/>
              <a:t>Impact of policy implementation</a:t>
            </a:r>
            <a:endParaRPr lang="en-US" sz="1700" dirty="0" smtClean="0"/>
          </a:p>
          <a:p>
            <a:pPr lvl="2">
              <a:buFont typeface="Arial"/>
              <a:buChar char="•"/>
            </a:pPr>
            <a:endParaRPr lang="en-US" sz="2100" dirty="0" smtClean="0"/>
          </a:p>
          <a:p>
            <a:pPr lvl="2">
              <a:buFont typeface="Arial"/>
              <a:buChar char="•"/>
            </a:pPr>
            <a:endParaRPr lang="en-US" sz="2100" dirty="0" smtClean="0"/>
          </a:p>
          <a:p>
            <a:pPr lvl="2"/>
            <a:endParaRPr lang="en-US" sz="2100" dirty="0" smtClean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A818E-560A-49C9-8B13-C39D1D9D0662}" type="slidenum">
              <a:rPr lang="en-AU" smtClean="0"/>
              <a:pPr/>
              <a:t>19</a:t>
            </a:fld>
            <a:endParaRPr lang="en-A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3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Area Priorities</a:t>
            </a:r>
            <a:endParaRPr lang="en-US" dirty="0"/>
          </a:p>
        </p:txBody>
      </p:sp>
      <p:sp>
        <p:nvSpPr>
          <p:cNvPr id="182374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341438"/>
            <a:ext cx="7467600" cy="5516562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Key Areas of Responsibility:-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 smtClean="0"/>
              <a:t>Manage Financial Activities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 smtClean="0"/>
              <a:t>Manage Resources, Facilities and Investments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 smtClean="0"/>
              <a:t>Planning and </a:t>
            </a:r>
            <a:r>
              <a:rPr lang="en-US" sz="2400" dirty="0" smtClean="0"/>
              <a:t>S</a:t>
            </a:r>
            <a:r>
              <a:rPr lang="en-US" sz="2400" dirty="0" smtClean="0"/>
              <a:t>trategy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 smtClean="0"/>
              <a:t>Risk Management</a:t>
            </a:r>
            <a:endParaRPr lang="en-US" sz="2400" dirty="0" smtClean="0"/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A9230F8A-F820-4BFF-A3BE-66EEDF5BB3DF}" type="slidenum">
              <a:rPr lang="en-AU"/>
              <a:pPr/>
              <a:t>2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428604"/>
            <a:ext cx="7772400" cy="1143000"/>
          </a:xfrm>
        </p:spPr>
        <p:txBody>
          <a:bodyPr/>
          <a:lstStyle/>
          <a:p>
            <a:r>
              <a:rPr lang="en-US" dirty="0" smtClean="0"/>
              <a:t>Risk Management</a:t>
            </a:r>
            <a:endParaRPr lang="en-US" dirty="0"/>
          </a:p>
        </p:txBody>
      </p:sp>
      <p:sp>
        <p:nvSpPr>
          <p:cNvPr id="4" name="Subtit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714348" y="1643050"/>
            <a:ext cx="778674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800" dirty="0" smtClean="0"/>
              <a:t>Business Continuity Plan</a:t>
            </a:r>
          </a:p>
          <a:p>
            <a:pPr>
              <a:buFont typeface="Arial"/>
              <a:buChar char="•"/>
            </a:pPr>
            <a:r>
              <a:rPr lang="en-US" sz="2700" dirty="0" smtClean="0"/>
              <a:t>Effective advance planning and preparation is undertaken to ensure that critical business support functions and activities will continue in the event that a disaster strikes the APNIC office</a:t>
            </a:r>
            <a:r>
              <a:rPr lang="en-US" sz="2700" dirty="0" smtClean="0"/>
              <a:t>.</a:t>
            </a:r>
            <a:r>
              <a:rPr lang="en-US" sz="2700" dirty="0" smtClean="0"/>
              <a:t> </a:t>
            </a:r>
          </a:p>
          <a:p>
            <a:endParaRPr lang="en-US" sz="2700" dirty="0" smtClean="0"/>
          </a:p>
          <a:p>
            <a:endParaRPr lang="en-US" sz="2000" dirty="0" smtClean="0"/>
          </a:p>
          <a:p>
            <a:pPr lvl="2">
              <a:buFont typeface="Arial"/>
              <a:buChar char="•"/>
            </a:pPr>
            <a:endParaRPr lang="en-US" sz="2000" dirty="0" smtClean="0"/>
          </a:p>
          <a:p>
            <a:pPr lvl="2">
              <a:buFont typeface="Arial"/>
              <a:buChar char="•"/>
            </a:pPr>
            <a:endParaRPr lang="en-US" sz="2100" dirty="0" smtClean="0"/>
          </a:p>
          <a:p>
            <a:pPr lvl="2">
              <a:buFont typeface="Arial"/>
              <a:buChar char="•"/>
            </a:pPr>
            <a:endParaRPr lang="en-US" sz="2100" dirty="0" smtClean="0"/>
          </a:p>
          <a:p>
            <a:pPr lvl="2"/>
            <a:endParaRPr lang="en-US" sz="2100" dirty="0" smtClean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A818E-560A-49C9-8B13-C39D1D9D0662}" type="slidenum">
              <a:rPr lang="en-AU" smtClean="0"/>
              <a:pPr/>
              <a:t>20</a:t>
            </a:fld>
            <a:endParaRPr lang="en-A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428604"/>
            <a:ext cx="7772400" cy="1143000"/>
          </a:xfrm>
        </p:spPr>
        <p:txBody>
          <a:bodyPr/>
          <a:lstStyle/>
          <a:p>
            <a:r>
              <a:rPr lang="en-US" dirty="0" smtClean="0"/>
              <a:t>Risk Management</a:t>
            </a:r>
            <a:endParaRPr lang="en-US" dirty="0"/>
          </a:p>
        </p:txBody>
      </p:sp>
      <p:sp>
        <p:nvSpPr>
          <p:cNvPr id="4" name="Subtit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714348" y="1643050"/>
            <a:ext cx="778674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800" dirty="0" smtClean="0"/>
              <a:t>Business Continuity Plan</a:t>
            </a:r>
          </a:p>
          <a:p>
            <a:r>
              <a:rPr lang="en-US" sz="2700" dirty="0" smtClean="0"/>
              <a:t>The overall objective of this plan is</a:t>
            </a:r>
            <a:r>
              <a:rPr lang="en-US" sz="2700" dirty="0" smtClean="0"/>
              <a:t> ensure that </a:t>
            </a:r>
            <a:r>
              <a:rPr lang="en-US" sz="2700" dirty="0" smtClean="0"/>
              <a:t>APNIC</a:t>
            </a:r>
            <a:r>
              <a:rPr lang="en-US" sz="2700" dirty="0" smtClean="0"/>
              <a:t> can </a:t>
            </a:r>
            <a:r>
              <a:rPr lang="en-US" sz="2700" dirty="0" smtClean="0"/>
              <a:t>maintain the following in the event of a disaster: 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Employee safety 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Accessibility to its computer system resources 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Communication with its members, suppliers, and the general public 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Recovery of APNIC facilities </a:t>
            </a:r>
            <a:endParaRPr lang="en-US" sz="2100" dirty="0" smtClean="0"/>
          </a:p>
          <a:p>
            <a:pPr lvl="2">
              <a:buFont typeface="Arial"/>
              <a:buChar char="•"/>
            </a:pPr>
            <a:endParaRPr lang="en-US" sz="2100" dirty="0" smtClean="0"/>
          </a:p>
          <a:p>
            <a:pPr lvl="2"/>
            <a:endParaRPr lang="en-US" sz="2100" dirty="0" smtClean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A818E-560A-49C9-8B13-C39D1D9D0662}" type="slidenum">
              <a:rPr lang="en-AU" smtClean="0"/>
              <a:pPr/>
              <a:t>21</a:t>
            </a:fld>
            <a:endParaRPr lang="en-A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428604"/>
            <a:ext cx="7772400" cy="1143000"/>
          </a:xfrm>
        </p:spPr>
        <p:txBody>
          <a:bodyPr/>
          <a:lstStyle/>
          <a:p>
            <a:r>
              <a:rPr lang="en-US" dirty="0" smtClean="0"/>
              <a:t>Risk Management</a:t>
            </a:r>
            <a:endParaRPr lang="en-US" dirty="0"/>
          </a:p>
        </p:txBody>
      </p:sp>
      <p:sp>
        <p:nvSpPr>
          <p:cNvPr id="4" name="Subtit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714348" y="1643050"/>
            <a:ext cx="778674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800" dirty="0" smtClean="0"/>
              <a:t>Business Continuity Plan</a:t>
            </a:r>
          </a:p>
          <a:p>
            <a:pPr lvl="2"/>
            <a:r>
              <a:rPr lang="en-US" sz="2700" dirty="0" smtClean="0"/>
              <a:t>BCP Manual 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Detailed procedures to deal with potential disaster scenario’s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Scenario based testing on a regular basis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Tasks shared by Key APNIC Staff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Activities managed by Coordinator who will delegate task to dedicated BCP Team facilitators: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Technical Recovery Team (DRP)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Facilities Recovery Team</a:t>
            </a:r>
          </a:p>
          <a:p>
            <a:pPr lvl="2"/>
            <a:endParaRPr lang="en-US" sz="2100" dirty="0" smtClean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A818E-560A-49C9-8B13-C39D1D9D0662}" type="slidenum">
              <a:rPr lang="en-AU" smtClean="0"/>
              <a:pPr/>
              <a:t>22</a:t>
            </a:fld>
            <a:endParaRPr lang="en-A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6452" name="Picture 4" descr="MCBS01890_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39382" y="3402013"/>
            <a:ext cx="2952750" cy="2016125"/>
          </a:xfrm>
          <a:ln/>
        </p:spPr>
      </p:pic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4D47E87-FEAC-414D-944D-28C3D096C476}" type="slidenum">
              <a:rPr lang="en-AU"/>
              <a:pPr/>
              <a:t>23</a:t>
            </a:fld>
            <a:endParaRPr lang="en-AU" dirty="0"/>
          </a:p>
        </p:txBody>
      </p:sp>
      <p:sp>
        <p:nvSpPr>
          <p:cNvPr id="1896451" name="WordArt 3"/>
          <p:cNvSpPr>
            <a:spLocks noChangeArrowheads="1" noChangeShapeType="1" noTextEdit="1"/>
          </p:cNvSpPr>
          <p:nvPr/>
        </p:nvSpPr>
        <p:spPr bwMode="auto">
          <a:xfrm>
            <a:off x="2627313" y="2349500"/>
            <a:ext cx="4249737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 dirty="0"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QUESTIONS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18964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A17BCEBC-F9E1-4501-9BB5-B61FD14CE4DE}" type="slidenum">
              <a:rPr lang="en-AU" smtClean="0"/>
              <a:pPr/>
              <a:t>24</a:t>
            </a:fld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2063888" y="1135623"/>
            <a:ext cx="5092552" cy="547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400" dirty="0" smtClean="0"/>
          </a:p>
          <a:p>
            <a:pPr algn="l"/>
            <a:r>
              <a:rPr lang="en-US" sz="1400" dirty="0" smtClean="0"/>
              <a:t>Ross Duncan </a:t>
            </a:r>
            <a:r>
              <a:rPr lang="en-US" sz="1400" dirty="0" smtClean="0"/>
              <a:t>		1971</a:t>
            </a:r>
            <a:endParaRPr lang="en-US" sz="1400" dirty="0" smtClean="0"/>
          </a:p>
          <a:p>
            <a:pPr algn="l"/>
            <a:r>
              <a:rPr lang="en-US" sz="1400" dirty="0" smtClean="0"/>
              <a:t>Geoff </a:t>
            </a:r>
            <a:r>
              <a:rPr lang="en-US" sz="1400" dirty="0" err="1" smtClean="0"/>
              <a:t>Dymock</a:t>
            </a:r>
            <a:r>
              <a:rPr lang="en-US" sz="1400" dirty="0" smtClean="0"/>
              <a:t> </a:t>
            </a:r>
            <a:r>
              <a:rPr lang="en-US" sz="1400" dirty="0" smtClean="0"/>
              <a:t>		1974</a:t>
            </a:r>
            <a:r>
              <a:rPr lang="en-US" sz="1400" dirty="0" smtClean="0"/>
              <a:t>–1980 </a:t>
            </a:r>
          </a:p>
          <a:p>
            <a:pPr algn="l"/>
            <a:r>
              <a:rPr lang="en-US" sz="1400" dirty="0" smtClean="0"/>
              <a:t>David Ogilvie </a:t>
            </a:r>
            <a:r>
              <a:rPr lang="en-US" sz="1400" dirty="0" smtClean="0"/>
              <a:t>		1977</a:t>
            </a:r>
            <a:r>
              <a:rPr lang="en-US" sz="1400" dirty="0" smtClean="0"/>
              <a:t>–1978 </a:t>
            </a:r>
          </a:p>
          <a:p>
            <a:pPr algn="l"/>
            <a:r>
              <a:rPr lang="en-US" sz="1400" dirty="0" smtClean="0"/>
              <a:t>John Maclean </a:t>
            </a:r>
            <a:r>
              <a:rPr lang="en-US" sz="1400" dirty="0" smtClean="0"/>
              <a:t>		1978</a:t>
            </a:r>
            <a:r>
              <a:rPr lang="en-US" sz="1400" dirty="0" smtClean="0"/>
              <a:t>–1979 </a:t>
            </a:r>
          </a:p>
          <a:p>
            <a:pPr algn="l"/>
            <a:r>
              <a:rPr lang="en-US" sz="1400" dirty="0" smtClean="0"/>
              <a:t>Phil Carlson </a:t>
            </a:r>
            <a:r>
              <a:rPr lang="en-US" sz="1400" dirty="0" smtClean="0"/>
              <a:t>		1979</a:t>
            </a:r>
            <a:endParaRPr lang="en-US" sz="1400" dirty="0" smtClean="0"/>
          </a:p>
          <a:p>
            <a:pPr algn="l"/>
            <a:r>
              <a:rPr lang="en-US" sz="1400" dirty="0" smtClean="0"/>
              <a:t>Martin Kent </a:t>
            </a:r>
            <a:r>
              <a:rPr lang="en-US" sz="1400" dirty="0" smtClean="0"/>
              <a:t>		1981</a:t>
            </a:r>
            <a:endParaRPr lang="en-US" sz="1400" dirty="0" smtClean="0"/>
          </a:p>
          <a:p>
            <a:pPr algn="l"/>
            <a:r>
              <a:rPr lang="en-US" sz="1400" dirty="0" smtClean="0"/>
              <a:t>Greg Ritchie </a:t>
            </a:r>
            <a:r>
              <a:rPr lang="en-US" sz="1400" dirty="0" smtClean="0"/>
              <a:t>		1982</a:t>
            </a:r>
            <a:r>
              <a:rPr lang="en-US" sz="1400" dirty="0" smtClean="0"/>
              <a:t>–1987 </a:t>
            </a:r>
          </a:p>
          <a:p>
            <a:pPr algn="l"/>
            <a:r>
              <a:rPr lang="en-US" sz="1400" b="1" dirty="0" smtClean="0"/>
              <a:t>Carl </a:t>
            </a:r>
            <a:r>
              <a:rPr lang="en-US" sz="1400" b="1" dirty="0" err="1" smtClean="0"/>
              <a:t>Rackemann</a:t>
            </a:r>
            <a:r>
              <a:rPr lang="en-US" sz="1400" dirty="0" smtClean="0"/>
              <a:t>		1982</a:t>
            </a:r>
            <a:r>
              <a:rPr lang="en-US" sz="1400" dirty="0" smtClean="0"/>
              <a:t>–1991 </a:t>
            </a:r>
          </a:p>
          <a:p>
            <a:pPr algn="l"/>
            <a:r>
              <a:rPr lang="en-US" sz="1400" dirty="0" smtClean="0"/>
              <a:t>Murray Bennett </a:t>
            </a:r>
            <a:r>
              <a:rPr lang="en-US" sz="1400" dirty="0" smtClean="0"/>
              <a:t>		1984</a:t>
            </a:r>
            <a:r>
              <a:rPr lang="en-US" sz="1400" dirty="0" smtClean="0"/>
              <a:t>–1985 </a:t>
            </a:r>
          </a:p>
          <a:p>
            <a:pPr algn="l"/>
            <a:r>
              <a:rPr lang="en-US" sz="1400" b="1" dirty="0" smtClean="0"/>
              <a:t>Craig </a:t>
            </a:r>
            <a:r>
              <a:rPr lang="en-US" sz="1400" b="1" dirty="0" smtClean="0"/>
              <a:t>McDermott</a:t>
            </a:r>
            <a:r>
              <a:rPr lang="en-US" sz="1400" dirty="0" smtClean="0"/>
              <a:t>	 	1984</a:t>
            </a:r>
            <a:r>
              <a:rPr lang="en-US" sz="1400" dirty="0" smtClean="0"/>
              <a:t>–1996 </a:t>
            </a:r>
          </a:p>
          <a:p>
            <a:pPr algn="l"/>
            <a:r>
              <a:rPr lang="en-US" sz="1400" dirty="0" smtClean="0"/>
              <a:t>Robbie Kerr </a:t>
            </a:r>
            <a:r>
              <a:rPr lang="en-US" sz="1400" dirty="0" smtClean="0"/>
              <a:t>		1985</a:t>
            </a:r>
            <a:endParaRPr lang="en-US" sz="1400" dirty="0" smtClean="0"/>
          </a:p>
          <a:p>
            <a:pPr algn="l"/>
            <a:r>
              <a:rPr lang="en-US" sz="1400" dirty="0" smtClean="0"/>
              <a:t>Glenn Trimble </a:t>
            </a:r>
            <a:r>
              <a:rPr lang="en-US" sz="1400" dirty="0" smtClean="0"/>
              <a:t>		1986</a:t>
            </a:r>
            <a:endParaRPr lang="en-US" sz="1400" dirty="0" smtClean="0"/>
          </a:p>
          <a:p>
            <a:pPr algn="l"/>
            <a:r>
              <a:rPr lang="en-US" sz="1400" b="1" dirty="0" smtClean="0"/>
              <a:t>Ian Healy </a:t>
            </a:r>
            <a:r>
              <a:rPr lang="en-US" sz="1400" b="1" dirty="0" smtClean="0"/>
              <a:t>	</a:t>
            </a:r>
            <a:r>
              <a:rPr lang="en-US" sz="1400" dirty="0" smtClean="0"/>
              <a:t>		1988</a:t>
            </a:r>
            <a:r>
              <a:rPr lang="en-US" sz="1400" dirty="0" smtClean="0"/>
              <a:t>–1999 </a:t>
            </a:r>
          </a:p>
          <a:p>
            <a:pPr algn="l"/>
            <a:r>
              <a:rPr lang="en-US" sz="1400" dirty="0" smtClean="0"/>
              <a:t>Trevor </a:t>
            </a:r>
            <a:r>
              <a:rPr lang="en-US" sz="1400" dirty="0" err="1" smtClean="0"/>
              <a:t>Hohns</a:t>
            </a:r>
            <a:r>
              <a:rPr lang="en-US" sz="1400" dirty="0" smtClean="0"/>
              <a:t> </a:t>
            </a:r>
            <a:r>
              <a:rPr lang="en-US" sz="1400" dirty="0" smtClean="0"/>
              <a:t>		1989</a:t>
            </a:r>
            <a:endParaRPr lang="en-US" sz="1400" dirty="0" smtClean="0"/>
          </a:p>
          <a:p>
            <a:pPr algn="l"/>
            <a:r>
              <a:rPr lang="en-US" sz="1400" b="1" dirty="0" smtClean="0"/>
              <a:t>Matthew Hayden </a:t>
            </a:r>
            <a:r>
              <a:rPr lang="en-US" sz="1400" b="1" dirty="0" smtClean="0"/>
              <a:t>		1993</a:t>
            </a:r>
            <a:r>
              <a:rPr lang="en-US" sz="1400" b="1" dirty="0" smtClean="0"/>
              <a:t>–2009 </a:t>
            </a:r>
          </a:p>
          <a:p>
            <a:pPr algn="l"/>
            <a:r>
              <a:rPr lang="en-US" sz="1400" b="1" dirty="0" smtClean="0"/>
              <a:t>Stuart Law </a:t>
            </a:r>
            <a:r>
              <a:rPr lang="en-US" sz="1400" b="1" dirty="0" smtClean="0"/>
              <a:t>		1994</a:t>
            </a:r>
            <a:r>
              <a:rPr lang="en-US" sz="1400" b="1" dirty="0" smtClean="0"/>
              <a:t>–1999 </a:t>
            </a:r>
          </a:p>
          <a:p>
            <a:pPr algn="l"/>
            <a:r>
              <a:rPr lang="en-US" sz="1400" b="1" dirty="0" smtClean="0"/>
              <a:t>Michael </a:t>
            </a:r>
            <a:r>
              <a:rPr lang="en-US" sz="1400" b="1" dirty="0" err="1" smtClean="0"/>
              <a:t>Kasprowicz</a:t>
            </a:r>
            <a:r>
              <a:rPr lang="en-US" sz="1400" b="1" dirty="0" smtClean="0"/>
              <a:t> </a:t>
            </a:r>
            <a:r>
              <a:rPr lang="en-US" sz="1400" dirty="0" smtClean="0"/>
              <a:t>		1995</a:t>
            </a:r>
            <a:r>
              <a:rPr lang="en-US" sz="1400" dirty="0" smtClean="0"/>
              <a:t>–2006 </a:t>
            </a:r>
          </a:p>
          <a:p>
            <a:pPr algn="l"/>
            <a:r>
              <a:rPr lang="en-US" sz="1400" dirty="0" smtClean="0"/>
              <a:t>Andy </a:t>
            </a:r>
            <a:r>
              <a:rPr lang="en-US" sz="1400" dirty="0" err="1" smtClean="0"/>
              <a:t>Bichel</a:t>
            </a:r>
            <a:r>
              <a:rPr lang="en-US" sz="1400" dirty="0" smtClean="0"/>
              <a:t> </a:t>
            </a:r>
            <a:r>
              <a:rPr lang="en-US" sz="1400" dirty="0" smtClean="0"/>
              <a:t>		1997</a:t>
            </a:r>
            <a:r>
              <a:rPr lang="en-US" sz="1400" dirty="0" smtClean="0"/>
              <a:t>–2004 </a:t>
            </a:r>
          </a:p>
          <a:p>
            <a:pPr algn="l"/>
            <a:r>
              <a:rPr lang="en-US" sz="1400" dirty="0" smtClean="0"/>
              <a:t>Jimmy Maher </a:t>
            </a:r>
            <a:r>
              <a:rPr lang="en-US" sz="1400" dirty="0" smtClean="0"/>
              <a:t>		1998</a:t>
            </a:r>
            <a:r>
              <a:rPr lang="en-US" sz="1400" dirty="0" smtClean="0"/>
              <a:t>–2003 </a:t>
            </a:r>
          </a:p>
          <a:p>
            <a:pPr algn="l"/>
            <a:r>
              <a:rPr lang="en-US" sz="1400" b="1" dirty="0" smtClean="0"/>
              <a:t>Nathan </a:t>
            </a:r>
            <a:r>
              <a:rPr lang="en-US" sz="1400" b="1" dirty="0" err="1" smtClean="0"/>
              <a:t>Hauritz</a:t>
            </a:r>
            <a:r>
              <a:rPr lang="en-US" sz="1400" b="1" dirty="0" smtClean="0"/>
              <a:t> </a:t>
            </a:r>
            <a:r>
              <a:rPr lang="en-US" sz="1400" dirty="0" smtClean="0"/>
              <a:t>		2002</a:t>
            </a:r>
            <a:r>
              <a:rPr lang="en-US" sz="1400" dirty="0" smtClean="0"/>
              <a:t>–2011 </a:t>
            </a:r>
          </a:p>
          <a:p>
            <a:pPr algn="l"/>
            <a:r>
              <a:rPr lang="en-US" sz="1400" b="1" dirty="0" smtClean="0"/>
              <a:t>Shane Watson </a:t>
            </a:r>
            <a:r>
              <a:rPr lang="en-US" sz="1400" dirty="0" smtClean="0"/>
              <a:t>		2002</a:t>
            </a:r>
            <a:r>
              <a:rPr lang="en-US" sz="1400" dirty="0" smtClean="0"/>
              <a:t>–2011 </a:t>
            </a:r>
          </a:p>
          <a:p>
            <a:pPr algn="l"/>
            <a:r>
              <a:rPr lang="en-US" sz="1400" dirty="0" smtClean="0"/>
              <a:t>Martin Love </a:t>
            </a:r>
            <a:r>
              <a:rPr lang="en-US" sz="1400" dirty="0" smtClean="0"/>
              <a:t>		2002</a:t>
            </a:r>
            <a:r>
              <a:rPr lang="en-US" sz="1400" dirty="0" smtClean="0"/>
              <a:t>–2003 </a:t>
            </a:r>
          </a:p>
          <a:p>
            <a:pPr algn="l"/>
            <a:r>
              <a:rPr lang="en-US" sz="1400" dirty="0" smtClean="0"/>
              <a:t>James Hopes </a:t>
            </a:r>
            <a:r>
              <a:rPr lang="en-US" sz="1400" dirty="0" smtClean="0"/>
              <a:t>		2005</a:t>
            </a:r>
            <a:r>
              <a:rPr lang="en-US" sz="1400" dirty="0" smtClean="0"/>
              <a:t>–2010 </a:t>
            </a:r>
          </a:p>
          <a:p>
            <a:pPr algn="l"/>
            <a:r>
              <a:rPr lang="en-US" sz="1400" b="1" dirty="0" smtClean="0"/>
              <a:t>Mitchell Johnson </a:t>
            </a:r>
            <a:r>
              <a:rPr lang="en-US" sz="1400" dirty="0" smtClean="0"/>
              <a:t>		2005</a:t>
            </a:r>
            <a:r>
              <a:rPr lang="en-US" sz="1400" dirty="0" smtClean="0"/>
              <a:t>–2011 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1121367" y="664636"/>
            <a:ext cx="66570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Qld</a:t>
            </a:r>
            <a:r>
              <a:rPr lang="en-US" dirty="0" smtClean="0"/>
              <a:t> born Cricketers who represented Australia after 1970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Financial Management</a:t>
            </a:r>
            <a:endParaRPr lang="en-AU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/>
          <a:p>
            <a:fld id="{3177B87D-54F2-4172-BB7E-B6DAA5E62A18}" type="slidenum">
              <a:rPr lang="en-AU"/>
              <a:pPr/>
              <a:t>3</a:t>
            </a:fld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4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Management</a:t>
            </a:r>
            <a:endParaRPr lang="en-US" dirty="0"/>
          </a:p>
        </p:txBody>
      </p:sp>
      <p:sp>
        <p:nvSpPr>
          <p:cNvPr id="1824771" name="Rectangle 3"/>
          <p:cNvSpPr>
            <a:spLocks noGrp="1" noChangeArrowheads="1"/>
          </p:cNvSpPr>
          <p:nvPr>
            <p:ph idx="1"/>
          </p:nvPr>
        </p:nvSpPr>
        <p:spPr>
          <a:xfrm>
            <a:off x="456481" y="1410805"/>
            <a:ext cx="8226720" cy="4524955"/>
          </a:xfrm>
        </p:spPr>
        <p:txBody>
          <a:bodyPr/>
          <a:lstStyle/>
          <a:p>
            <a:pPr lvl="1">
              <a:buFont typeface="Arial"/>
              <a:buChar char="•"/>
            </a:pPr>
            <a:r>
              <a:rPr lang="en-US" sz="2400" dirty="0" smtClean="0"/>
              <a:t>Manage accounting operations</a:t>
            </a:r>
          </a:p>
          <a:p>
            <a:pPr lvl="3">
              <a:buFont typeface="Arial"/>
              <a:buChar char="•"/>
            </a:pPr>
            <a:r>
              <a:rPr lang="en-US" sz="1700" dirty="0" smtClean="0"/>
              <a:t>Member Fees and other </a:t>
            </a:r>
            <a:r>
              <a:rPr lang="en-US" sz="1700" dirty="0" smtClean="0"/>
              <a:t>receivables</a:t>
            </a:r>
            <a:endParaRPr lang="en-US" sz="1700" dirty="0" smtClean="0"/>
          </a:p>
          <a:p>
            <a:pPr lvl="3">
              <a:buFont typeface="Arial"/>
              <a:buChar char="•"/>
            </a:pPr>
            <a:r>
              <a:rPr lang="en-US" sz="1700" dirty="0" smtClean="0"/>
              <a:t>Purchasing</a:t>
            </a:r>
            <a:endParaRPr lang="en-US" sz="1700" dirty="0" smtClean="0"/>
          </a:p>
          <a:p>
            <a:pPr lvl="3">
              <a:buFont typeface="Arial"/>
              <a:buChar char="•"/>
            </a:pPr>
            <a:r>
              <a:rPr lang="en-US" sz="1700" dirty="0" smtClean="0"/>
              <a:t>Payables</a:t>
            </a:r>
          </a:p>
          <a:p>
            <a:pPr lvl="3">
              <a:buFont typeface="Arial"/>
              <a:buChar char="•"/>
            </a:pPr>
            <a:r>
              <a:rPr lang="en-US" sz="1700" dirty="0" smtClean="0"/>
              <a:t>Asset Management</a:t>
            </a:r>
          </a:p>
          <a:p>
            <a:pPr lvl="3">
              <a:buFont typeface="Arial"/>
              <a:buChar char="•"/>
            </a:pPr>
            <a:r>
              <a:rPr lang="en-US" sz="1700" dirty="0" smtClean="0"/>
              <a:t>Payroll</a:t>
            </a:r>
          </a:p>
          <a:p>
            <a:pPr lvl="3">
              <a:buFont typeface="Arial"/>
              <a:buChar char="•"/>
            </a:pPr>
            <a:r>
              <a:rPr lang="en-US" sz="1700" dirty="0" smtClean="0"/>
              <a:t>Systems and Processes to effectively manage APNIC</a:t>
            </a:r>
          </a:p>
          <a:p>
            <a:pPr lvl="3">
              <a:buFont typeface="Arial"/>
              <a:buChar char="•"/>
            </a:pPr>
            <a:r>
              <a:rPr lang="en-US" sz="1700" dirty="0" smtClean="0"/>
              <a:t>Meeting &amp; Training registration fees </a:t>
            </a:r>
          </a:p>
          <a:p>
            <a:pPr lvl="3">
              <a:buFont typeface="Arial"/>
              <a:buChar char="•"/>
            </a:pPr>
            <a:r>
              <a:rPr lang="en-US" sz="1700" dirty="0" smtClean="0"/>
              <a:t>Sponsorship</a:t>
            </a:r>
          </a:p>
          <a:p>
            <a:pPr lvl="3">
              <a:buFont typeface="Arial"/>
              <a:buChar char="•"/>
            </a:pPr>
            <a:r>
              <a:rPr lang="en-US" sz="1700" dirty="0" smtClean="0"/>
              <a:t>ISIF Secretariat</a:t>
            </a:r>
          </a:p>
          <a:p>
            <a:pPr lvl="3"/>
            <a:endParaRPr lang="en-US" sz="1700" dirty="0" smtClean="0"/>
          </a:p>
          <a:p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DF6A6E8-DF58-45E9-BE7A-ADFE23326AF8}" type="slidenum">
              <a:rPr lang="en-AU"/>
              <a:pPr/>
              <a:t>4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4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Management</a:t>
            </a:r>
            <a:endParaRPr lang="en-US" dirty="0"/>
          </a:p>
        </p:txBody>
      </p:sp>
      <p:sp>
        <p:nvSpPr>
          <p:cNvPr id="1824771" name="Rectangle 3"/>
          <p:cNvSpPr>
            <a:spLocks noGrp="1" noChangeArrowheads="1"/>
          </p:cNvSpPr>
          <p:nvPr>
            <p:ph idx="1"/>
          </p:nvPr>
        </p:nvSpPr>
        <p:spPr>
          <a:xfrm>
            <a:off x="456481" y="1410805"/>
            <a:ext cx="8226720" cy="4524955"/>
          </a:xfrm>
        </p:spPr>
        <p:txBody>
          <a:bodyPr/>
          <a:lstStyle/>
          <a:p>
            <a:pPr lvl="3"/>
            <a:endParaRPr lang="en-US" sz="1700" dirty="0" smtClean="0"/>
          </a:p>
          <a:p>
            <a:pPr lvl="1">
              <a:buFont typeface="Arial"/>
              <a:buChar char="•"/>
            </a:pPr>
            <a:r>
              <a:rPr lang="en-US" dirty="0" smtClean="0"/>
              <a:t>Reporting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Annual Budget submission to the EC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Monthly finance reporting to Management and EC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Regular forecasting and analysis of financial performance to EC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Ad-hoc reporting of important issues to Management and EC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Membership Statistics to EC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Management reporting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AMM Reporting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Annual Audited Finance Report</a:t>
            </a:r>
            <a:endParaRPr lang="en-US" dirty="0" smtClean="0"/>
          </a:p>
          <a:p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DF6A6E8-DF58-45E9-BE7A-ADFE23326AF8}" type="slidenum">
              <a:rPr lang="en-AU"/>
              <a:pPr/>
              <a:t>5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4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Management</a:t>
            </a:r>
            <a:endParaRPr lang="en-US" dirty="0"/>
          </a:p>
        </p:txBody>
      </p:sp>
      <p:sp>
        <p:nvSpPr>
          <p:cNvPr id="1824771" name="Rectangle 3"/>
          <p:cNvSpPr>
            <a:spLocks noGrp="1" noChangeArrowheads="1"/>
          </p:cNvSpPr>
          <p:nvPr>
            <p:ph idx="1"/>
          </p:nvPr>
        </p:nvSpPr>
        <p:spPr>
          <a:xfrm>
            <a:off x="456481" y="1410805"/>
            <a:ext cx="8226720" cy="4524955"/>
          </a:xfrm>
        </p:spPr>
        <p:txBody>
          <a:bodyPr/>
          <a:lstStyle/>
          <a:p>
            <a:pPr lvl="1">
              <a:buFont typeface="Arial"/>
              <a:buChar char="•"/>
            </a:pPr>
            <a:r>
              <a:rPr lang="en-US" sz="2400" dirty="0" smtClean="0"/>
              <a:t>Compliance</a:t>
            </a:r>
          </a:p>
          <a:p>
            <a:pPr lvl="3">
              <a:buFont typeface="Arial"/>
              <a:buChar char="•"/>
            </a:pPr>
            <a:r>
              <a:rPr lang="en-US" sz="1700" dirty="0" smtClean="0"/>
              <a:t>Compliance with</a:t>
            </a:r>
            <a:r>
              <a:rPr lang="en-US" sz="1700" dirty="0" smtClean="0"/>
              <a:t> Financial Legislation </a:t>
            </a:r>
            <a:r>
              <a:rPr lang="en-US" sz="1700" dirty="0" smtClean="0"/>
              <a:t>and</a:t>
            </a:r>
            <a:r>
              <a:rPr lang="en-US" sz="1700" dirty="0" smtClean="0"/>
              <a:t> Accounting Standards</a:t>
            </a:r>
          </a:p>
          <a:p>
            <a:pPr lvl="3">
              <a:buFont typeface="Arial"/>
              <a:buChar char="•"/>
            </a:pPr>
            <a:r>
              <a:rPr lang="en-US" sz="1700" dirty="0" smtClean="0"/>
              <a:t>Annual Audit</a:t>
            </a:r>
          </a:p>
          <a:p>
            <a:pPr lvl="3">
              <a:buFont typeface="Arial"/>
              <a:buChar char="•"/>
            </a:pPr>
            <a:r>
              <a:rPr lang="en-US" sz="1700" dirty="0" smtClean="0"/>
              <a:t>Develop, implement, and </a:t>
            </a:r>
            <a:r>
              <a:rPr lang="en-US" sz="1700" dirty="0" smtClean="0"/>
              <a:t>compliance with </a:t>
            </a:r>
            <a:r>
              <a:rPr lang="en-US" sz="1700" dirty="0" smtClean="0"/>
              <a:t>APNIC internal policies</a:t>
            </a:r>
          </a:p>
          <a:p>
            <a:pPr lvl="3">
              <a:buFont typeface="Arial"/>
              <a:buChar char="•"/>
            </a:pPr>
            <a:r>
              <a:rPr lang="en-US" sz="1700" dirty="0" smtClean="0"/>
              <a:t>Purchasing/Contract Management</a:t>
            </a:r>
            <a:endParaRPr lang="en-US" sz="1700" dirty="0" smtClean="0"/>
          </a:p>
          <a:p>
            <a:pPr lvl="3">
              <a:buFont typeface="Arial"/>
              <a:buChar char="•"/>
            </a:pPr>
            <a:r>
              <a:rPr lang="en-US" sz="1700" dirty="0" smtClean="0"/>
              <a:t>Asset Management</a:t>
            </a:r>
          </a:p>
          <a:p>
            <a:pPr lvl="3">
              <a:buFont typeface="Arial"/>
              <a:buChar char="•"/>
            </a:pPr>
            <a:r>
              <a:rPr lang="en-US" sz="1700" dirty="0" smtClean="0"/>
              <a:t>Human Resource Policies and Legislation</a:t>
            </a:r>
          </a:p>
          <a:p>
            <a:pPr lvl="3"/>
            <a:endParaRPr lang="en-US" sz="1700" dirty="0" smtClean="0"/>
          </a:p>
          <a:p>
            <a:pPr lvl="1">
              <a:buFont typeface="Arial"/>
              <a:buChar char="•"/>
            </a:pPr>
            <a:r>
              <a:rPr lang="en-US" dirty="0" smtClean="0"/>
              <a:t>Liaison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Maintain strong relationships with Insurance, Accounting, Tax, and Legal Advisors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Travel Consultants</a:t>
            </a:r>
            <a:endParaRPr lang="en-US" dirty="0" smtClean="0"/>
          </a:p>
          <a:p>
            <a:pPr lvl="3">
              <a:buFont typeface="Arial"/>
              <a:buChar char="•"/>
            </a:pPr>
            <a:r>
              <a:rPr lang="en-US" dirty="0" smtClean="0"/>
              <a:t>Senior Financial Staff  from other </a:t>
            </a:r>
            <a:r>
              <a:rPr lang="en-US" dirty="0" err="1" smtClean="0"/>
              <a:t>RIR’s</a:t>
            </a:r>
            <a:endParaRPr lang="en-US" dirty="0" smtClean="0"/>
          </a:p>
          <a:p>
            <a:pPr lvl="3">
              <a:buFont typeface="Arial"/>
              <a:buChar char="•"/>
            </a:pPr>
            <a:r>
              <a:rPr lang="en-US" dirty="0" smtClean="0"/>
              <a:t>Regular forecasting and analysis of important issues to EC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DF6A6E8-DF58-45E9-BE7A-ADFE23326AF8}" type="slidenum">
              <a:rPr lang="en-AU"/>
              <a:pPr/>
              <a:t>6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Managing APNIC’s Resources, Facilities and Investments</a:t>
            </a:r>
            <a:endParaRPr lang="en-AU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/>
          <a:p>
            <a:fld id="{3177B87D-54F2-4172-BB7E-B6DAA5E62A18}" type="slidenum">
              <a:rPr lang="en-AU"/>
              <a:pPr/>
              <a:t>7</a:t>
            </a:fld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4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Managing APNIC’s </a:t>
            </a:r>
            <a:r>
              <a:rPr lang="en-US" dirty="0" smtClean="0"/>
              <a:t>Resources, Facilities and Investments</a:t>
            </a:r>
          </a:p>
        </p:txBody>
      </p:sp>
      <p:sp>
        <p:nvSpPr>
          <p:cNvPr id="1824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 smtClean="0"/>
              <a:t>Resources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Ensure secretariat operating within approved budget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Ensure all procedures and policies are in line with Industry Best Practice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HR Management – Less than 70 staff serving 56 Economies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Development and analysis of Business Cases to support APNIC activities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Effective management of costs</a:t>
            </a:r>
          </a:p>
          <a:p>
            <a:pPr lvl="3"/>
            <a:endParaRPr lang="en-US" sz="1700" dirty="0" smtClean="0"/>
          </a:p>
          <a:p>
            <a:pPr lvl="3">
              <a:buFont typeface="Arial"/>
              <a:buChar char="•"/>
            </a:pPr>
            <a:endParaRPr lang="en-US" sz="1700" dirty="0" smtClean="0"/>
          </a:p>
          <a:p>
            <a:pPr lvl="3"/>
            <a:endParaRPr lang="en-US" sz="1700" dirty="0" smtClean="0"/>
          </a:p>
          <a:p>
            <a:pPr lvl="3">
              <a:buFont typeface="Arial"/>
              <a:buChar char="•"/>
            </a:pPr>
            <a:endParaRPr lang="en-US" sz="1700" dirty="0" smtClean="0"/>
          </a:p>
          <a:p>
            <a:pPr lvl="3">
              <a:buFont typeface="Arial"/>
              <a:buChar char="•"/>
            </a:pPr>
            <a:endParaRPr lang="en-US" sz="1700" dirty="0" smtClean="0"/>
          </a:p>
          <a:p>
            <a:pPr lvl="3">
              <a:buFont typeface="Arial"/>
              <a:buChar char="•"/>
            </a:pPr>
            <a:endParaRPr lang="en-US" sz="1700" dirty="0" smtClean="0"/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DF6A6E8-DF58-45E9-BE7A-ADFE23326AF8}" type="slidenum">
              <a:rPr lang="en-AU"/>
              <a:pPr/>
              <a:t>8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4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Managing APNIC’s </a:t>
            </a:r>
            <a:r>
              <a:rPr lang="en-US" dirty="0" smtClean="0"/>
              <a:t>Resources, Facilities and Investments</a:t>
            </a:r>
          </a:p>
        </p:txBody>
      </p:sp>
      <p:sp>
        <p:nvSpPr>
          <p:cNvPr id="1824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 smtClean="0"/>
              <a:t>Facilities</a:t>
            </a:r>
          </a:p>
          <a:p>
            <a:pPr lvl="1"/>
            <a:endParaRPr lang="en-US" sz="2400" dirty="0" smtClean="0"/>
          </a:p>
          <a:p>
            <a:pPr lvl="3">
              <a:buFont typeface="Arial"/>
              <a:buChar char="•"/>
            </a:pPr>
            <a:r>
              <a:rPr lang="en-US" dirty="0" smtClean="0"/>
              <a:t>Manage APNIC office facilities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Coordinate all services in relation to building and operations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Manage relationship with other stakeholders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Manage WH&amp;S for all staff and facilities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All Leasing/Sub Leasing arrangements</a:t>
            </a:r>
          </a:p>
          <a:p>
            <a:pPr lvl="3">
              <a:buFont typeface="Arial"/>
              <a:buChar char="•"/>
            </a:pPr>
            <a:r>
              <a:rPr lang="en-US" dirty="0" smtClean="0"/>
              <a:t>Co-location Facilities as part of DRP</a:t>
            </a:r>
          </a:p>
          <a:p>
            <a:pPr lvl="3">
              <a:buFont typeface="Arial"/>
              <a:buChar char="•"/>
            </a:pPr>
            <a:r>
              <a:rPr lang="en-US" dirty="0" err="1" smtClean="0"/>
              <a:t>EcoAPNIC</a:t>
            </a:r>
            <a:endParaRPr lang="en-US" dirty="0" smtClean="0"/>
          </a:p>
          <a:p>
            <a:pPr lvl="3">
              <a:buFont typeface="Arial"/>
              <a:buChar char="•"/>
            </a:pPr>
            <a:endParaRPr lang="en-US" sz="1700" dirty="0" smtClean="0"/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DF6A6E8-DF58-45E9-BE7A-ADFE23326AF8}" type="slidenum">
              <a:rPr lang="en-AU"/>
              <a:pPr/>
              <a:t>9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PNIC Phase 1 PowerPoint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US" sz="1800" b="0" i="0" u="none" strike="noStrike" cap="none" normalizeH="0" baseline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US" sz="1800" b="0" i="0" u="none" strike="noStrike" cap="none" normalizeH="0" baseline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new_apnic_logo_slide</Template>
  <TotalTime>18670</TotalTime>
  <Words>1041</Words>
  <Application>Microsoft Macintosh PowerPoint</Application>
  <PresentationFormat>On-screen Show (4:3)</PresentationFormat>
  <Paragraphs>267</Paragraphs>
  <Slides>24</Slides>
  <Notes>13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APNIC Phase 1 PowerPoint</vt:lpstr>
      <vt:lpstr>Business Area Richard Brown</vt:lpstr>
      <vt:lpstr>Business Area Priorities</vt:lpstr>
      <vt:lpstr>Financial Management</vt:lpstr>
      <vt:lpstr>Financial Management</vt:lpstr>
      <vt:lpstr>Financial Management</vt:lpstr>
      <vt:lpstr>Financial Management</vt:lpstr>
      <vt:lpstr>Managing APNIC’s Resources, Facilities and Investments</vt:lpstr>
      <vt:lpstr>Managing APNIC’s Resources, Facilities and Investments</vt:lpstr>
      <vt:lpstr>Managing APNIC’s Resources, Facilities and Investments</vt:lpstr>
      <vt:lpstr>Managing APNIC’s Resources, Facilities and Investments</vt:lpstr>
      <vt:lpstr>Planning and Strategy</vt:lpstr>
      <vt:lpstr>APNIC Planning Framework</vt:lpstr>
      <vt:lpstr>Operational Planning</vt:lpstr>
      <vt:lpstr>Operational Planning</vt:lpstr>
      <vt:lpstr>Operational Planning</vt:lpstr>
      <vt:lpstr>Operational Planning</vt:lpstr>
      <vt:lpstr>Risk Management</vt:lpstr>
      <vt:lpstr>Risk Management</vt:lpstr>
      <vt:lpstr>Risk Management</vt:lpstr>
      <vt:lpstr>Risk Management</vt:lpstr>
      <vt:lpstr>Risk Management</vt:lpstr>
      <vt:lpstr>Risk Management</vt:lpstr>
      <vt:lpstr>Slide 23</vt:lpstr>
      <vt:lpstr>Slide 24</vt:lpstr>
    </vt:vector>
  </TitlesOfParts>
  <Company>APNIC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APNIC Members Training Course</dc:title>
  <dc:creator>Anne Lord</dc:creator>
  <cp:lastModifiedBy>Richard Brown</cp:lastModifiedBy>
  <cp:revision>342</cp:revision>
  <cp:lastPrinted>2011-07-25T04:24:52Z</cp:lastPrinted>
  <dcterms:created xsi:type="dcterms:W3CDTF">2011-07-24T07:40:57Z</dcterms:created>
  <dcterms:modified xsi:type="dcterms:W3CDTF">2011-07-26T05:06:09Z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>champika@apnic.net</vt:lpwstr>
  </property>
  <property fmtid="{D5CDD505-2E9C-101B-9397-08002B2CF9AE}" pid="8" name="HomePage">
    <vt:lpwstr>www.apnic.net</vt:lpwstr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\\Hadrian\apnic-staff\www\ext-www\training\Training-Course-CN-230300\dns1</vt:lpwstr>
  </property>
</Properties>
</file>