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slides/slide9.xml" ContentType="application/vnd.openxmlformats-officedocument.presentationml.slide+xml"/>
  <Default Extension="emf" ContentType="image/x-emf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docProps/app.xml" ContentType="application/vnd.openxmlformats-officedocument.extended-properties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ppt/slides/slide22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12.xml" ContentType="application/vnd.openxmlformats-officedocument.presentationml.slideLayout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slides/slide1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notesSlides/notesSlide3.xml" ContentType="application/vnd.openxmlformats-officedocument.presentationml.notes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Default Extension="wmf" ContentType="image/x-wmf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notesMasterIdLst>
    <p:notesMasterId r:id="rId24"/>
  </p:notes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9" r:id="rId11"/>
    <p:sldId id="273" r:id="rId12"/>
    <p:sldId id="274" r:id="rId13"/>
    <p:sldId id="268" r:id="rId14"/>
    <p:sldId id="275" r:id="rId15"/>
    <p:sldId id="270" r:id="rId16"/>
    <p:sldId id="272" r:id="rId17"/>
    <p:sldId id="277" r:id="rId18"/>
    <p:sldId id="276" r:id="rId19"/>
    <p:sldId id="281" r:id="rId20"/>
    <p:sldId id="278" r:id="rId21"/>
    <p:sldId id="279" r:id="rId22"/>
    <p:sldId id="280" r:id="rId23"/>
  </p:sldIdLst>
  <p:sldSz cx="9144000" cy="6858000" type="screen4x3"/>
  <p:notesSz cx="6858000" cy="9144000"/>
  <p:defaultTextStyle>
    <a:defPPr>
      <a:defRPr lang="en-AU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>
        <p:scale>
          <a:sx n="100" d="100"/>
          <a:sy n="100" d="100"/>
        </p:scale>
        <p:origin x="-584" y="-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4A4885-B188-2C49-B4C6-EA794A0D7940}" type="datetimeFigureOut">
              <a:rPr lang="en-AU" smtClean="0"/>
              <a:pPr/>
              <a:t>7/26/11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2D6376-2955-CE4E-B3F2-F9D3F42E5448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You will gain an overview of technical activities at APNIC.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2D6376-2955-CE4E-B3F2-F9D3F42E5448}" type="slidenum">
              <a:rPr lang="en-AU" smtClean="0"/>
              <a:pPr/>
              <a:t>1</a:t>
            </a:fld>
            <a:endParaRPr lang="en-A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Discuss units</a:t>
            </a:r>
          </a:p>
          <a:p>
            <a:r>
              <a:rPr lang="en-AU" dirty="0" smtClean="0"/>
              <a:t>Present trainers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2D6376-2955-CE4E-B3F2-F9D3F42E5448}" type="slidenum">
              <a:rPr lang="en-AU" smtClean="0"/>
              <a:pPr/>
              <a:t>2</a:t>
            </a:fld>
            <a:endParaRPr lang="en-A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2D6376-2955-CE4E-B3F2-F9D3F42E5448}" type="slidenum">
              <a:rPr lang="en-AU" smtClean="0"/>
              <a:pPr/>
              <a:t>6</a:t>
            </a:fld>
            <a:endParaRPr lang="en-A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440" y="2129984"/>
            <a:ext cx="7773120" cy="1470394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2321" y="3885528"/>
            <a:ext cx="6400800" cy="1752664"/>
          </a:xfrm>
        </p:spPr>
        <p:txBody>
          <a:bodyPr/>
          <a:lstStyle>
            <a:lvl1pPr marL="0" indent="0" algn="ctr">
              <a:buNone/>
              <a:defRPr/>
            </a:lvl1pPr>
            <a:lvl2pPr marL="414726" indent="0" algn="ctr">
              <a:buNone/>
              <a:defRPr/>
            </a:lvl2pPr>
            <a:lvl3pPr marL="829452" indent="0" algn="ctr">
              <a:buNone/>
              <a:defRPr/>
            </a:lvl3pPr>
            <a:lvl4pPr marL="1244178" indent="0" algn="ctr">
              <a:buNone/>
              <a:defRPr/>
            </a:lvl4pPr>
            <a:lvl5pPr marL="1658904" indent="0" algn="ctr">
              <a:buNone/>
              <a:defRPr/>
            </a:lvl5pPr>
            <a:lvl6pPr marL="2073631" indent="0" algn="ctr">
              <a:buNone/>
              <a:defRPr/>
            </a:lvl6pPr>
            <a:lvl7pPr marL="2488357" indent="0" algn="ctr">
              <a:buNone/>
              <a:defRPr/>
            </a:lvl7pPr>
            <a:lvl8pPr marL="2903083" indent="0" algn="ctr">
              <a:buNone/>
              <a:defRPr/>
            </a:lvl8pPr>
            <a:lvl9pPr marL="3317809" indent="0" algn="ctr">
              <a:buNone/>
              <a:defRPr/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0A2D30-FF5E-EC43-B602-FC24157532B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0A2D30-FF5E-EC43-B602-FC24157532B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6880" y="273629"/>
            <a:ext cx="2056320" cy="585565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6481" y="273629"/>
            <a:ext cx="6032160" cy="585565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0A2D30-FF5E-EC43-B602-FC24157532B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481" y="273629"/>
            <a:ext cx="8226720" cy="1143480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0A2D30-FF5E-EC43-B602-FC24157532B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0A2D30-FF5E-EC43-B602-FC24157532B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880" y="4406863"/>
            <a:ext cx="7771680" cy="1362383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880" y="2906225"/>
            <a:ext cx="7771680" cy="1500638"/>
          </a:xfrm>
        </p:spPr>
        <p:txBody>
          <a:bodyPr anchor="b"/>
          <a:lstStyle>
            <a:lvl1pPr marL="0" indent="0">
              <a:buNone/>
              <a:defRPr sz="1800"/>
            </a:lvl1pPr>
            <a:lvl2pPr marL="414726" indent="0">
              <a:buNone/>
              <a:defRPr sz="1600"/>
            </a:lvl2pPr>
            <a:lvl3pPr marL="829452" indent="0">
              <a:buNone/>
              <a:defRPr sz="1500"/>
            </a:lvl3pPr>
            <a:lvl4pPr marL="1244178" indent="0">
              <a:buNone/>
              <a:defRPr sz="1300"/>
            </a:lvl4pPr>
            <a:lvl5pPr marL="1658904" indent="0">
              <a:buNone/>
              <a:defRPr sz="1300"/>
            </a:lvl5pPr>
            <a:lvl6pPr marL="2073631" indent="0">
              <a:buNone/>
              <a:defRPr sz="1300"/>
            </a:lvl6pPr>
            <a:lvl7pPr marL="2488357" indent="0">
              <a:buNone/>
              <a:defRPr sz="1300"/>
            </a:lvl7pPr>
            <a:lvl8pPr marL="2903083" indent="0">
              <a:buNone/>
              <a:defRPr sz="1300"/>
            </a:lvl8pPr>
            <a:lvl9pPr marL="3317809" indent="0">
              <a:buNone/>
              <a:defRPr sz="13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0A2D30-FF5E-EC43-B602-FC24157532B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6480" y="1604329"/>
            <a:ext cx="4043520" cy="4524955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8241" y="1604329"/>
            <a:ext cx="4044960" cy="4524955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0A2D30-FF5E-EC43-B602-FC24157532B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921" y="275070"/>
            <a:ext cx="8229600" cy="1142039"/>
          </a:xfrm>
        </p:spPr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920" y="1535201"/>
            <a:ext cx="4039200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726" indent="0">
              <a:buNone/>
              <a:defRPr sz="1800" b="1"/>
            </a:lvl2pPr>
            <a:lvl3pPr marL="829452" indent="0">
              <a:buNone/>
              <a:defRPr sz="1600" b="1"/>
            </a:lvl3pPr>
            <a:lvl4pPr marL="1244178" indent="0">
              <a:buNone/>
              <a:defRPr sz="1500" b="1"/>
            </a:lvl4pPr>
            <a:lvl5pPr marL="1658904" indent="0">
              <a:buNone/>
              <a:defRPr sz="1500" b="1"/>
            </a:lvl5pPr>
            <a:lvl6pPr marL="2073631" indent="0">
              <a:buNone/>
              <a:defRPr sz="1500" b="1"/>
            </a:lvl6pPr>
            <a:lvl7pPr marL="2488357" indent="0">
              <a:buNone/>
              <a:defRPr sz="1500" b="1"/>
            </a:lvl7pPr>
            <a:lvl8pPr marL="2903083" indent="0">
              <a:buNone/>
              <a:defRPr sz="1500" b="1"/>
            </a:lvl8pPr>
            <a:lvl9pPr marL="3317809" indent="0">
              <a:buNone/>
              <a:defRPr sz="15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920" y="2174628"/>
            <a:ext cx="4039200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441" y="1535201"/>
            <a:ext cx="4042080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726" indent="0">
              <a:buNone/>
              <a:defRPr sz="1800" b="1"/>
            </a:lvl2pPr>
            <a:lvl3pPr marL="829452" indent="0">
              <a:buNone/>
              <a:defRPr sz="1600" b="1"/>
            </a:lvl3pPr>
            <a:lvl4pPr marL="1244178" indent="0">
              <a:buNone/>
              <a:defRPr sz="1500" b="1"/>
            </a:lvl4pPr>
            <a:lvl5pPr marL="1658904" indent="0">
              <a:buNone/>
              <a:defRPr sz="1500" b="1"/>
            </a:lvl5pPr>
            <a:lvl6pPr marL="2073631" indent="0">
              <a:buNone/>
              <a:defRPr sz="1500" b="1"/>
            </a:lvl6pPr>
            <a:lvl7pPr marL="2488357" indent="0">
              <a:buNone/>
              <a:defRPr sz="1500" b="1"/>
            </a:lvl7pPr>
            <a:lvl8pPr marL="2903083" indent="0">
              <a:buNone/>
              <a:defRPr sz="1500" b="1"/>
            </a:lvl8pPr>
            <a:lvl9pPr marL="3317809" indent="0">
              <a:buNone/>
              <a:defRPr sz="15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441" y="2174628"/>
            <a:ext cx="4042080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0A2D30-FF5E-EC43-B602-FC24157532B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0A2D30-FF5E-EC43-B602-FC24157532B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0A2D30-FF5E-EC43-B602-FC24157532B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920" y="273629"/>
            <a:ext cx="3008160" cy="1160762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521" y="273629"/>
            <a:ext cx="5112000" cy="5852774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920" y="1434391"/>
            <a:ext cx="3008160" cy="4692013"/>
          </a:xfrm>
        </p:spPr>
        <p:txBody>
          <a:bodyPr/>
          <a:lstStyle>
            <a:lvl1pPr marL="0" indent="0">
              <a:buNone/>
              <a:defRPr sz="1300"/>
            </a:lvl1pPr>
            <a:lvl2pPr marL="414726" indent="0">
              <a:buNone/>
              <a:defRPr sz="1100"/>
            </a:lvl2pPr>
            <a:lvl3pPr marL="829452" indent="0">
              <a:buNone/>
              <a:defRPr sz="900"/>
            </a:lvl3pPr>
            <a:lvl4pPr marL="1244178" indent="0">
              <a:buNone/>
              <a:defRPr sz="800"/>
            </a:lvl4pPr>
            <a:lvl5pPr marL="1658904" indent="0">
              <a:buNone/>
              <a:defRPr sz="800"/>
            </a:lvl5pPr>
            <a:lvl6pPr marL="2073631" indent="0">
              <a:buNone/>
              <a:defRPr sz="800"/>
            </a:lvl6pPr>
            <a:lvl7pPr marL="2488357" indent="0">
              <a:buNone/>
              <a:defRPr sz="800"/>
            </a:lvl7pPr>
            <a:lvl8pPr marL="2903083" indent="0">
              <a:buNone/>
              <a:defRPr sz="800"/>
            </a:lvl8pPr>
            <a:lvl9pPr marL="3317809" indent="0">
              <a:buNone/>
              <a:defRPr sz="8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0A2D30-FF5E-EC43-B602-FC24157532B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801" y="4800025"/>
            <a:ext cx="5486400" cy="56742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801" y="612065"/>
            <a:ext cx="5486400" cy="4115952"/>
          </a:xfrm>
        </p:spPr>
        <p:txBody>
          <a:bodyPr/>
          <a:lstStyle>
            <a:lvl1pPr marL="0" indent="0">
              <a:buNone/>
              <a:defRPr sz="2900"/>
            </a:lvl1pPr>
            <a:lvl2pPr marL="414726" indent="0">
              <a:buNone/>
              <a:defRPr sz="2500"/>
            </a:lvl2pPr>
            <a:lvl3pPr marL="829452" indent="0">
              <a:buNone/>
              <a:defRPr sz="2200"/>
            </a:lvl3pPr>
            <a:lvl4pPr marL="1244178" indent="0">
              <a:buNone/>
              <a:defRPr sz="1800"/>
            </a:lvl4pPr>
            <a:lvl5pPr marL="1658904" indent="0">
              <a:buNone/>
              <a:defRPr sz="1800"/>
            </a:lvl5pPr>
            <a:lvl6pPr marL="2073631" indent="0">
              <a:buNone/>
              <a:defRPr sz="1800"/>
            </a:lvl6pPr>
            <a:lvl7pPr marL="2488357" indent="0">
              <a:buNone/>
              <a:defRPr sz="1800"/>
            </a:lvl7pPr>
            <a:lvl8pPr marL="2903083" indent="0">
              <a:buNone/>
              <a:defRPr sz="1800"/>
            </a:lvl8pPr>
            <a:lvl9pPr marL="3317809" indent="0">
              <a:buNone/>
              <a:defRPr sz="1800"/>
            </a:lvl9pPr>
          </a:lstStyle>
          <a:p>
            <a:pPr lvl="0"/>
            <a:r>
              <a:rPr lang="en-AU" noProof="0" smtClean="0"/>
              <a:t>Click icon to add picture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801" y="5367444"/>
            <a:ext cx="5486400" cy="805044"/>
          </a:xfrm>
        </p:spPr>
        <p:txBody>
          <a:bodyPr/>
          <a:lstStyle>
            <a:lvl1pPr marL="0" indent="0">
              <a:buNone/>
              <a:defRPr sz="1300"/>
            </a:lvl1pPr>
            <a:lvl2pPr marL="414726" indent="0">
              <a:buNone/>
              <a:defRPr sz="1100"/>
            </a:lvl2pPr>
            <a:lvl3pPr marL="829452" indent="0">
              <a:buNone/>
              <a:defRPr sz="900"/>
            </a:lvl3pPr>
            <a:lvl4pPr marL="1244178" indent="0">
              <a:buNone/>
              <a:defRPr sz="800"/>
            </a:lvl4pPr>
            <a:lvl5pPr marL="1658904" indent="0">
              <a:buNone/>
              <a:defRPr sz="800"/>
            </a:lvl5pPr>
            <a:lvl6pPr marL="2073631" indent="0">
              <a:buNone/>
              <a:defRPr sz="800"/>
            </a:lvl6pPr>
            <a:lvl7pPr marL="2488357" indent="0">
              <a:buNone/>
              <a:defRPr sz="800"/>
            </a:lvl7pPr>
            <a:lvl8pPr marL="2903083" indent="0">
              <a:buNone/>
              <a:defRPr sz="800"/>
            </a:lvl8pPr>
            <a:lvl9pPr marL="3317809" indent="0">
              <a:buNone/>
              <a:defRPr sz="8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0A2D30-FF5E-EC43-B602-FC24157532B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6521005"/>
            <a:ext cx="9142560" cy="37011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6481" y="273629"/>
            <a:ext cx="8226720" cy="114348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AU"/>
              <a:t>Click to edit the title text format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6481" y="1604329"/>
            <a:ext cx="8226720" cy="452495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14629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/>
              <a:t>Click to edit the outline text format</a:t>
            </a:r>
          </a:p>
          <a:p>
            <a:pPr lvl="1"/>
            <a:r>
              <a:rPr lang="en-AU"/>
              <a:t>Second Outline Level</a:t>
            </a:r>
          </a:p>
          <a:p>
            <a:pPr lvl="2"/>
            <a:r>
              <a:rPr lang="en-AU"/>
              <a:t>Third Outline Level</a:t>
            </a:r>
          </a:p>
          <a:p>
            <a:pPr lvl="3"/>
            <a:r>
              <a:rPr lang="en-AU"/>
              <a:t>Fourth Outline Level</a:t>
            </a:r>
          </a:p>
          <a:p>
            <a:pPr lvl="4"/>
            <a:r>
              <a:rPr lang="en-AU"/>
              <a:t>Fifth Outline Level</a:t>
            </a:r>
          </a:p>
          <a:p>
            <a:pPr lvl="4"/>
            <a:r>
              <a:rPr lang="en-AU"/>
              <a:t>Sixth Outline Level</a:t>
            </a:r>
          </a:p>
          <a:p>
            <a:pPr lvl="4"/>
            <a:r>
              <a:rPr lang="en-AU"/>
              <a:t>Seventh Outline Level</a:t>
            </a:r>
          </a:p>
          <a:p>
            <a:pPr lvl="4"/>
            <a:r>
              <a:rPr lang="en-AU"/>
              <a:t>Eighth Outline Level</a:t>
            </a:r>
          </a:p>
          <a:p>
            <a:pPr lvl="4"/>
            <a:r>
              <a:rPr lang="en-AU"/>
              <a:t>Ninth Outline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489600" y="6205613"/>
            <a:ext cx="8161920" cy="32547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defRPr sz="13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1pPr>
          </a:lstStyle>
          <a:p>
            <a:endParaRPr lang="en-A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97921" y="6629017"/>
            <a:ext cx="390240" cy="18722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1pPr>
          </a:lstStyle>
          <a:p>
            <a:fld id="{890A2D30-FF5E-EC43-B602-FC24157532B8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  <p:sldLayoutId r:id="rId12"/>
  </p:sldLayoutIdLst>
  <p:txStyles>
    <p:titleStyle>
      <a:lvl1pPr algn="ctr" defTabSz="407526" rtl="0" eaLnBrk="1" fontAlgn="base" hangingPunct="1">
        <a:lnSpc>
          <a:spcPct val="9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0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07526" rtl="0" eaLnBrk="1" fontAlgn="base" hangingPunct="1">
        <a:lnSpc>
          <a:spcPct val="9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000">
          <a:solidFill>
            <a:srgbClr val="000000"/>
          </a:solidFill>
          <a:latin typeface="Arial" charset="0"/>
          <a:ea typeface="MS Gothic" charset="0"/>
          <a:cs typeface="MS Gothic" charset="0"/>
        </a:defRPr>
      </a:lvl2pPr>
      <a:lvl3pPr algn="ctr" defTabSz="407526" rtl="0" eaLnBrk="1" fontAlgn="base" hangingPunct="1">
        <a:lnSpc>
          <a:spcPct val="9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000">
          <a:solidFill>
            <a:srgbClr val="000000"/>
          </a:solidFill>
          <a:latin typeface="Arial" charset="0"/>
          <a:ea typeface="MS Gothic" charset="0"/>
          <a:cs typeface="MS Gothic" charset="0"/>
        </a:defRPr>
      </a:lvl3pPr>
      <a:lvl4pPr algn="ctr" defTabSz="407526" rtl="0" eaLnBrk="1" fontAlgn="base" hangingPunct="1">
        <a:lnSpc>
          <a:spcPct val="9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000">
          <a:solidFill>
            <a:srgbClr val="000000"/>
          </a:solidFill>
          <a:latin typeface="Arial" charset="0"/>
          <a:ea typeface="MS Gothic" charset="0"/>
          <a:cs typeface="MS Gothic" charset="0"/>
        </a:defRPr>
      </a:lvl4pPr>
      <a:lvl5pPr algn="ctr" defTabSz="407526" rtl="0" eaLnBrk="1" fontAlgn="base" hangingPunct="1">
        <a:lnSpc>
          <a:spcPct val="9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000">
          <a:solidFill>
            <a:srgbClr val="000000"/>
          </a:solidFill>
          <a:latin typeface="Arial" charset="0"/>
          <a:ea typeface="MS Gothic" charset="0"/>
          <a:cs typeface="MS Gothic" charset="0"/>
        </a:defRPr>
      </a:lvl5pPr>
      <a:lvl6pPr marL="2280994" indent="-207363" algn="ctr" defTabSz="407526" rtl="0" eaLnBrk="1" fontAlgn="base" hangingPunct="1">
        <a:lnSpc>
          <a:spcPct val="9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000">
          <a:solidFill>
            <a:srgbClr val="000000"/>
          </a:solidFill>
          <a:latin typeface="Arial" charset="0"/>
          <a:ea typeface="MS Gothic" charset="0"/>
          <a:cs typeface="MS Gothic" charset="0"/>
        </a:defRPr>
      </a:lvl6pPr>
      <a:lvl7pPr marL="2695720" indent="-207363" algn="ctr" defTabSz="407526" rtl="0" eaLnBrk="1" fontAlgn="base" hangingPunct="1">
        <a:lnSpc>
          <a:spcPct val="9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000">
          <a:solidFill>
            <a:srgbClr val="000000"/>
          </a:solidFill>
          <a:latin typeface="Arial" charset="0"/>
          <a:ea typeface="MS Gothic" charset="0"/>
          <a:cs typeface="MS Gothic" charset="0"/>
        </a:defRPr>
      </a:lvl7pPr>
      <a:lvl8pPr marL="3110446" indent="-207363" algn="ctr" defTabSz="407526" rtl="0" eaLnBrk="1" fontAlgn="base" hangingPunct="1">
        <a:lnSpc>
          <a:spcPct val="9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000">
          <a:solidFill>
            <a:srgbClr val="000000"/>
          </a:solidFill>
          <a:latin typeface="Arial" charset="0"/>
          <a:ea typeface="MS Gothic" charset="0"/>
          <a:cs typeface="MS Gothic" charset="0"/>
        </a:defRPr>
      </a:lvl8pPr>
      <a:lvl9pPr marL="3525172" indent="-207363" algn="ctr" defTabSz="407526" rtl="0" eaLnBrk="1" fontAlgn="base" hangingPunct="1">
        <a:lnSpc>
          <a:spcPct val="9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000">
          <a:solidFill>
            <a:srgbClr val="000000"/>
          </a:solidFill>
          <a:latin typeface="Arial" charset="0"/>
          <a:ea typeface="MS Gothic" charset="0"/>
          <a:cs typeface="MS Gothic" charset="0"/>
        </a:defRPr>
      </a:lvl9pPr>
    </p:titleStyle>
    <p:bodyStyle>
      <a:lvl1pPr marL="311045" indent="-311045" algn="l" defTabSz="407526" rtl="0" eaLnBrk="1" fontAlgn="base" hangingPunct="1">
        <a:lnSpc>
          <a:spcPct val="96000"/>
        </a:lnSpc>
        <a:spcBef>
          <a:spcPct val="0"/>
        </a:spcBef>
        <a:spcAft>
          <a:spcPts val="1293"/>
        </a:spcAft>
        <a:buClr>
          <a:srgbClr val="000000"/>
        </a:buClr>
        <a:buSzPct val="100000"/>
        <a:buFont typeface="Times New Roman" charset="0"/>
        <a:defRPr sz="2900">
          <a:solidFill>
            <a:srgbClr val="000000"/>
          </a:solidFill>
          <a:latin typeface="+mn-lt"/>
          <a:ea typeface="+mn-ea"/>
          <a:cs typeface="+mn-cs"/>
        </a:defRPr>
      </a:lvl1pPr>
      <a:lvl2pPr marL="673930" indent="-259204" algn="l" defTabSz="407526" rtl="0" eaLnBrk="1" fontAlgn="base" hangingPunct="1">
        <a:lnSpc>
          <a:spcPct val="96000"/>
        </a:lnSpc>
        <a:spcBef>
          <a:spcPct val="0"/>
        </a:spcBef>
        <a:spcAft>
          <a:spcPts val="1032"/>
        </a:spcAft>
        <a:buClr>
          <a:srgbClr val="000000"/>
        </a:buClr>
        <a:buSzPct val="100000"/>
        <a:buFont typeface="Times New Roman" charset="0"/>
        <a:defRPr sz="2500">
          <a:solidFill>
            <a:srgbClr val="000000"/>
          </a:solidFill>
          <a:latin typeface="+mn-lt"/>
          <a:ea typeface="+mn-ea"/>
          <a:cs typeface="+mn-cs"/>
        </a:defRPr>
      </a:lvl2pPr>
      <a:lvl3pPr marL="1036815" indent="-207363" algn="l" defTabSz="407526" rtl="0" eaLnBrk="1" fontAlgn="base" hangingPunct="1">
        <a:lnSpc>
          <a:spcPct val="96000"/>
        </a:lnSpc>
        <a:spcBef>
          <a:spcPct val="0"/>
        </a:spcBef>
        <a:spcAft>
          <a:spcPts val="771"/>
        </a:spcAft>
        <a:buClr>
          <a:srgbClr val="000000"/>
        </a:buClr>
        <a:buSzPct val="100000"/>
        <a:buFont typeface="Times New Roman" charset="0"/>
        <a:defRPr sz="2200">
          <a:solidFill>
            <a:srgbClr val="000000"/>
          </a:solidFill>
          <a:latin typeface="+mn-lt"/>
          <a:ea typeface="+mn-ea"/>
          <a:cs typeface="+mn-cs"/>
        </a:defRPr>
      </a:lvl3pPr>
      <a:lvl4pPr marL="1451541" indent="-207363" algn="l" defTabSz="407526" rtl="0" eaLnBrk="1" fontAlgn="base" hangingPunct="1">
        <a:lnSpc>
          <a:spcPct val="96000"/>
        </a:lnSpc>
        <a:spcBef>
          <a:spcPct val="0"/>
        </a:spcBef>
        <a:spcAft>
          <a:spcPts val="522"/>
        </a:spcAft>
        <a:buClr>
          <a:srgbClr val="000000"/>
        </a:buClr>
        <a:buSzPct val="100000"/>
        <a:buFont typeface="Times New Roman" charset="0"/>
        <a:defRPr sz="1800">
          <a:solidFill>
            <a:srgbClr val="000000"/>
          </a:solidFill>
          <a:latin typeface="+mn-lt"/>
          <a:ea typeface="+mn-ea"/>
          <a:cs typeface="+mn-cs"/>
        </a:defRPr>
      </a:lvl4pPr>
      <a:lvl5pPr marL="1866268" indent="-207363" algn="l" defTabSz="407526" rtl="0" eaLnBrk="1" fontAlgn="base" hangingPunct="1">
        <a:lnSpc>
          <a:spcPct val="96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charset="0"/>
        <a:defRPr sz="1800">
          <a:solidFill>
            <a:srgbClr val="000000"/>
          </a:solidFill>
          <a:latin typeface="+mn-lt"/>
          <a:ea typeface="+mn-ea"/>
          <a:cs typeface="+mn-cs"/>
        </a:defRPr>
      </a:lvl5pPr>
      <a:lvl6pPr marL="2280994" indent="-207363" algn="l" defTabSz="407526" rtl="0" eaLnBrk="1" fontAlgn="base" hangingPunct="1">
        <a:lnSpc>
          <a:spcPct val="96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charset="0"/>
        <a:defRPr sz="1800">
          <a:solidFill>
            <a:srgbClr val="000000"/>
          </a:solidFill>
          <a:latin typeface="+mn-lt"/>
          <a:ea typeface="+mn-ea"/>
          <a:cs typeface="+mn-cs"/>
        </a:defRPr>
      </a:lvl6pPr>
      <a:lvl7pPr marL="2695720" indent="-207363" algn="l" defTabSz="407526" rtl="0" eaLnBrk="1" fontAlgn="base" hangingPunct="1">
        <a:lnSpc>
          <a:spcPct val="96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charset="0"/>
        <a:defRPr sz="1800">
          <a:solidFill>
            <a:srgbClr val="000000"/>
          </a:solidFill>
          <a:latin typeface="+mn-lt"/>
          <a:ea typeface="+mn-ea"/>
          <a:cs typeface="+mn-cs"/>
        </a:defRPr>
      </a:lvl7pPr>
      <a:lvl8pPr marL="3110446" indent="-207363" algn="l" defTabSz="407526" rtl="0" eaLnBrk="1" fontAlgn="base" hangingPunct="1">
        <a:lnSpc>
          <a:spcPct val="96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charset="0"/>
        <a:defRPr sz="1800">
          <a:solidFill>
            <a:srgbClr val="000000"/>
          </a:solidFill>
          <a:latin typeface="+mn-lt"/>
          <a:ea typeface="+mn-ea"/>
          <a:cs typeface="+mn-cs"/>
        </a:defRPr>
      </a:lvl8pPr>
      <a:lvl9pPr marL="3525172" indent="-207363" algn="l" defTabSz="407526" rtl="0" eaLnBrk="1" fontAlgn="base" hangingPunct="1">
        <a:lnSpc>
          <a:spcPct val="96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charset="0"/>
        <a:defRPr sz="18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1472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4726" algn="l" defTabSz="41472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9452" algn="l" defTabSz="41472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44178" algn="l" defTabSz="41472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8904" algn="l" defTabSz="41472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73631" algn="l" defTabSz="41472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88357" algn="l" defTabSz="41472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903083" algn="l" defTabSz="41472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317809" algn="l" defTabSz="41472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6.png"/><Relationship Id="rId5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4" Type="http://schemas.openxmlformats.org/officeDocument/2006/relationships/image" Target="../media/image5.wmf"/><Relationship Id="rId5" Type="http://schemas.openxmlformats.org/officeDocument/2006/relationships/image" Target="../media/image6.wmf"/><Relationship Id="rId6" Type="http://schemas.openxmlformats.org/officeDocument/2006/relationships/image" Target="../media/image7.wmf"/><Relationship Id="rId7" Type="http://schemas.openxmlformats.org/officeDocument/2006/relationships/image" Target="../media/image8.wmf"/><Relationship Id="rId8" Type="http://schemas.openxmlformats.org/officeDocument/2006/relationships/image" Target="../media/image9.wmf"/><Relationship Id="rId9" Type="http://schemas.openxmlformats.org/officeDocument/2006/relationships/image" Target="../media/image10.wmf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.emf"/><Relationship Id="rId3" Type="http://schemas.openxmlformats.org/officeDocument/2006/relationships/image" Target="../media/image13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.emf"/><Relationship Id="rId3" Type="http://schemas.openxmlformats.org/officeDocument/2006/relationships/image" Target="../media/image13.em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440" y="1676400"/>
            <a:ext cx="7773120" cy="1923978"/>
          </a:xfrm>
        </p:spPr>
        <p:txBody>
          <a:bodyPr/>
          <a:lstStyle/>
          <a:p>
            <a:r>
              <a:rPr lang="en-AU" dirty="0" smtClean="0"/>
              <a:t>APNIC Infrastructure Services (IS)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err="1" smtClean="0"/>
              <a:t>Siamak</a:t>
            </a:r>
            <a:r>
              <a:rPr lang="en-AU" dirty="0" smtClean="0"/>
              <a:t> </a:t>
            </a:r>
            <a:r>
              <a:rPr lang="en-AU" dirty="0" err="1" smtClean="0"/>
              <a:t>Hadinia</a:t>
            </a:r>
            <a:endParaRPr lang="en-AU" dirty="0" smtClean="0"/>
          </a:p>
          <a:p>
            <a:r>
              <a:rPr lang="en-AU" dirty="0" smtClean="0"/>
              <a:t>Infrastructure Services Manager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APNIC Services – DNS </a:t>
            </a:r>
            <a:r>
              <a:rPr lang="en-AU" sz="2400" dirty="0" smtClean="0"/>
              <a:t>(Classification)</a:t>
            </a:r>
            <a:endParaRPr lang="en-US" dirty="0"/>
          </a:p>
        </p:txBody>
      </p:sp>
      <p:sp>
        <p:nvSpPr>
          <p:cNvPr id="29" name="Content Placeholder 2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87413">
              <a:buFont typeface="Arial" charset="0"/>
              <a:buChar char="•"/>
            </a:pPr>
            <a:r>
              <a:rPr lang="en-US" sz="2400" dirty="0" smtClean="0"/>
              <a:t>NS1, NS3, NS4 - hosting APNIC zones</a:t>
            </a:r>
          </a:p>
          <a:p>
            <a:pPr marL="887413">
              <a:buFont typeface="Arial" charset="0"/>
              <a:buChar char="•"/>
            </a:pPr>
            <a:r>
              <a:rPr lang="en-US" sz="2400" dirty="0" smtClean="0"/>
              <a:t>SEC1, SEC3, SEC4 - RIR and TLD zones</a:t>
            </a:r>
          </a:p>
          <a:p>
            <a:pPr marL="887413">
              <a:buFont typeface="Arial" charset="0"/>
              <a:buChar char="•"/>
            </a:pPr>
            <a:r>
              <a:rPr lang="en-US" sz="2400" dirty="0" smtClean="0"/>
              <a:t>AU-NSDATA, HK-NSDATA - Distribution server</a:t>
            </a:r>
          </a:p>
          <a:p>
            <a:pPr marL="887413">
              <a:buFont typeface="Arial" charset="0"/>
              <a:buChar char="•"/>
            </a:pPr>
            <a:r>
              <a:rPr lang="en-US" sz="2400" dirty="0" smtClean="0"/>
              <a:t>ANYSEC - in-</a:t>
            </a:r>
            <a:r>
              <a:rPr lang="en-US" sz="2400" dirty="0" err="1" smtClean="0"/>
              <a:t>addr.arpa</a:t>
            </a:r>
            <a:r>
              <a:rPr lang="en-US" sz="2400" dirty="0" smtClean="0"/>
              <a:t> anycast deployment</a:t>
            </a:r>
          </a:p>
          <a:p>
            <a:pPr marL="887413">
              <a:buFont typeface="Arial" charset="0"/>
              <a:buChar char="•"/>
            </a:pPr>
            <a:r>
              <a:rPr lang="en-US" sz="2400" dirty="0" smtClean="0"/>
              <a:t>Master - Reverse zones hidden master</a:t>
            </a:r>
          </a:p>
          <a:p>
            <a:pPr marL="887413">
              <a:buFont typeface="Arial" charset="0"/>
              <a:buChar char="•"/>
            </a:pPr>
            <a:r>
              <a:rPr lang="en-US" sz="2400" dirty="0" smtClean="0"/>
              <a:t>Signer - DNSSEC signer for APNIC zones</a:t>
            </a:r>
          </a:p>
          <a:p>
            <a:pPr marL="887413">
              <a:buFont typeface="Arial" charset="0"/>
              <a:buChar char="•"/>
            </a:pPr>
            <a:r>
              <a:rPr lang="en-US" sz="2400" dirty="0" smtClean="0"/>
              <a:t>ANYSEC =&gt; </a:t>
            </a:r>
            <a:r>
              <a:rPr lang="en-US" sz="2400" dirty="0" err="1" smtClean="0"/>
              <a:t>SuperNode</a:t>
            </a:r>
            <a:endParaRPr lang="en-US" sz="2400" dirty="0" smtClean="0"/>
          </a:p>
          <a:p>
            <a:pPr marL="887413"/>
            <a:endParaRPr lang="en-US" sz="32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APNIC Services – DNS </a:t>
            </a:r>
            <a:r>
              <a:rPr lang="en-AU" sz="2400" dirty="0" smtClean="0"/>
              <a:t>(Update Sources)</a:t>
            </a:r>
            <a:endParaRPr lang="en-US" dirty="0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31913" lvl="1">
              <a:buFont typeface="Arial" charset="0"/>
              <a:buChar char="•"/>
            </a:pPr>
            <a:r>
              <a:rPr lang="en-US" sz="2800" dirty="0" smtClean="0"/>
              <a:t>APNIC members</a:t>
            </a:r>
          </a:p>
          <a:p>
            <a:pPr marL="2220913" lvl="3">
              <a:buFont typeface="Arial" charset="0"/>
              <a:buChar char="•"/>
            </a:pPr>
            <a:r>
              <a:rPr lang="en-US" dirty="0" err="1" smtClean="0"/>
              <a:t>whois</a:t>
            </a:r>
            <a:r>
              <a:rPr lang="en-US" dirty="0" smtClean="0"/>
              <a:t> domain objects</a:t>
            </a:r>
          </a:p>
          <a:p>
            <a:pPr marL="2220913" lvl="3">
              <a:buFont typeface="Arial" charset="0"/>
              <a:buChar char="•"/>
            </a:pPr>
            <a:r>
              <a:rPr lang="en-US" dirty="0" err="1" smtClean="0"/>
              <a:t>MyAPNIC</a:t>
            </a:r>
            <a:r>
              <a:rPr lang="en-US" dirty="0" smtClean="0"/>
              <a:t> web portal</a:t>
            </a:r>
          </a:p>
          <a:p>
            <a:pPr marL="2220913" lvl="3">
              <a:buFont typeface="Arial" charset="0"/>
              <a:buChar char="•"/>
            </a:pPr>
            <a:r>
              <a:rPr lang="en-US" dirty="0" smtClean="0"/>
              <a:t>Updates reflect within 2 hours</a:t>
            </a:r>
          </a:p>
          <a:p>
            <a:pPr marL="1331913" lvl="1">
              <a:buFont typeface="Arial" charset="0"/>
              <a:buChar char="•"/>
            </a:pPr>
            <a:r>
              <a:rPr lang="en-US" sz="2800" dirty="0" smtClean="0"/>
              <a:t>NIR</a:t>
            </a:r>
          </a:p>
          <a:p>
            <a:pPr marL="2220913" lvl="3">
              <a:buFont typeface="Arial" charset="0"/>
              <a:buChar char="•"/>
            </a:pPr>
            <a:r>
              <a:rPr lang="en-US" dirty="0" smtClean="0"/>
              <a:t>Rest/XML, </a:t>
            </a:r>
            <a:r>
              <a:rPr lang="en-US" dirty="0" err="1" smtClean="0"/>
              <a:t>rsync</a:t>
            </a:r>
            <a:r>
              <a:rPr lang="en-US" dirty="0" smtClean="0"/>
              <a:t>, </a:t>
            </a:r>
            <a:r>
              <a:rPr lang="en-US" dirty="0" err="1" smtClean="0"/>
              <a:t>MyAPNIC</a:t>
            </a:r>
            <a:endParaRPr lang="en-US" dirty="0" smtClean="0"/>
          </a:p>
          <a:p>
            <a:pPr marL="2220913" lvl="3">
              <a:buFont typeface="Arial" charset="0"/>
              <a:buChar char="•"/>
            </a:pPr>
            <a:r>
              <a:rPr lang="en-US" dirty="0" smtClean="0"/>
              <a:t>Instantaneous updates</a:t>
            </a:r>
          </a:p>
          <a:p>
            <a:pPr marL="2220913" lvl="3">
              <a:buFont typeface="Arial" charset="0"/>
              <a:buChar char="•"/>
            </a:pPr>
            <a:r>
              <a:rPr lang="en-US" dirty="0" err="1" smtClean="0"/>
              <a:t>rsync</a:t>
            </a:r>
            <a:r>
              <a:rPr lang="en-US" dirty="0" smtClean="0"/>
              <a:t> updates every hour</a:t>
            </a:r>
          </a:p>
          <a:p>
            <a:pPr marL="1331913" lvl="1">
              <a:buFont typeface="Arial" charset="0"/>
              <a:buChar char="•"/>
            </a:pPr>
            <a:r>
              <a:rPr lang="en-US" sz="2800" dirty="0" smtClean="0"/>
              <a:t>RIR</a:t>
            </a:r>
          </a:p>
          <a:p>
            <a:pPr marL="2220913" lvl="3">
              <a:buFont typeface="Arial" charset="0"/>
              <a:buChar char="•"/>
            </a:pPr>
            <a:r>
              <a:rPr lang="en-US" dirty="0" smtClean="0"/>
              <a:t>FTP</a:t>
            </a:r>
            <a:endParaRPr lang="en-US" sz="11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APNIC Services – DNS </a:t>
            </a:r>
            <a:r>
              <a:rPr lang="en-AU" sz="2400" dirty="0" smtClean="0"/>
              <a:t>(Update Sources)</a:t>
            </a:r>
            <a:endParaRPr lang="en-US" dirty="0"/>
          </a:p>
        </p:txBody>
      </p:sp>
      <p:grpSp>
        <p:nvGrpSpPr>
          <p:cNvPr id="27" name="Group 39"/>
          <p:cNvGrpSpPr>
            <a:grpSpLocks/>
          </p:cNvGrpSpPr>
          <p:nvPr/>
        </p:nvGrpSpPr>
        <p:grpSpPr bwMode="auto">
          <a:xfrm>
            <a:off x="470886" y="1524000"/>
            <a:ext cx="8368314" cy="4542298"/>
            <a:chOff x="2463800" y="3302000"/>
            <a:chExt cx="8609013" cy="3205163"/>
          </a:xfrm>
        </p:grpSpPr>
        <p:grpSp>
          <p:nvGrpSpPr>
            <p:cNvPr id="28" name="Group 14"/>
            <p:cNvGrpSpPr>
              <a:grpSpLocks/>
            </p:cNvGrpSpPr>
            <p:nvPr/>
          </p:nvGrpSpPr>
          <p:grpSpPr bwMode="auto">
            <a:xfrm>
              <a:off x="4918075" y="4692652"/>
              <a:ext cx="1314451" cy="576263"/>
              <a:chOff x="0" y="0"/>
              <a:chExt cx="828" cy="363"/>
            </a:xfrm>
          </p:grpSpPr>
          <p:pic>
            <p:nvPicPr>
              <p:cNvPr id="49" name="Picture 15"/>
              <p:cNvPicPr>
                <a:picLocks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44" y="3"/>
                <a:ext cx="753" cy="360"/>
              </a:xfrm>
              <a:prstGeom prst="rect">
                <a:avLst/>
              </a:prstGeom>
              <a:noFill/>
              <a:ln w="12700" cap="flat">
                <a:noFill/>
                <a:miter lim="800000"/>
                <a:headEnd/>
                <a:tailEnd/>
              </a:ln>
              <a:effectLst>
                <a:outerShdw blurRad="127000" dist="76199" dir="2700000" algn="ctr" rotWithShape="0">
                  <a:schemeClr val="bg2">
                    <a:alpha val="75000"/>
                  </a:schemeClr>
                </a:outerShdw>
              </a:effectLst>
            </p:spPr>
          </p:pic>
          <p:sp>
            <p:nvSpPr>
              <p:cNvPr id="50" name="Rectangle 16"/>
              <p:cNvSpPr>
                <a:spLocks/>
              </p:cNvSpPr>
              <p:nvPr/>
            </p:nvSpPr>
            <p:spPr bwMode="auto">
              <a:xfrm>
                <a:off x="0" y="0"/>
                <a:ext cx="828" cy="36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lIns="0" tIns="0" rIns="0" bIns="0" anchor="ctr">
                <a:prstTxWarp prst="textNoShape">
                  <a:avLst/>
                </a:prstTxWarp>
              </a:bodyPr>
              <a:lstStyle/>
              <a:p>
                <a:pPr algn="ctr"/>
                <a:r>
                  <a:rPr lang="en-US" sz="1400" dirty="0">
                    <a:solidFill>
                      <a:schemeClr val="tx1"/>
                    </a:solidFill>
                    <a:ea typeface="Gill Sans" charset="0"/>
                    <a:cs typeface="Gill Sans" charset="0"/>
                  </a:rPr>
                  <a:t>master</a:t>
                </a:r>
              </a:p>
              <a:p>
                <a:pPr algn="ctr"/>
                <a:r>
                  <a:rPr lang="en-US" sz="1400" dirty="0" err="1">
                    <a:solidFill>
                      <a:schemeClr val="tx1"/>
                    </a:solidFill>
                    <a:ea typeface="Gill Sans" charset="0"/>
                    <a:cs typeface="Gill Sans" charset="0"/>
                  </a:rPr>
                  <a:t>dns</a:t>
                </a:r>
                <a:endParaRPr lang="en-US" sz="1400" dirty="0">
                  <a:solidFill>
                    <a:schemeClr val="tx1"/>
                  </a:solidFill>
                  <a:ea typeface="Gill Sans" charset="0"/>
                  <a:cs typeface="Gill Sans" charset="0"/>
                </a:endParaRPr>
              </a:p>
            </p:txBody>
          </p:sp>
        </p:grpSp>
        <p:grpSp>
          <p:nvGrpSpPr>
            <p:cNvPr id="29" name="Group 17"/>
            <p:cNvGrpSpPr>
              <a:grpSpLocks/>
            </p:cNvGrpSpPr>
            <p:nvPr/>
          </p:nvGrpSpPr>
          <p:grpSpPr bwMode="auto">
            <a:xfrm>
              <a:off x="4749800" y="5981700"/>
              <a:ext cx="1654175" cy="571501"/>
              <a:chOff x="0" y="-24"/>
              <a:chExt cx="1042" cy="360"/>
            </a:xfrm>
          </p:grpSpPr>
          <p:pic>
            <p:nvPicPr>
              <p:cNvPr id="47" name="Picture 18"/>
              <p:cNvPicPr>
                <a:picLocks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138" y="-24"/>
                <a:ext cx="752" cy="360"/>
              </a:xfrm>
              <a:prstGeom prst="rect">
                <a:avLst/>
              </a:prstGeom>
              <a:noFill/>
              <a:ln w="12700" cap="flat">
                <a:noFill/>
                <a:miter lim="800000"/>
                <a:headEnd/>
                <a:tailEnd/>
              </a:ln>
              <a:effectLst>
                <a:outerShdw blurRad="127000" dist="76199" dir="2700000" algn="ctr" rotWithShape="0">
                  <a:schemeClr val="bg2">
                    <a:alpha val="75000"/>
                  </a:schemeClr>
                </a:outerShdw>
              </a:effectLst>
            </p:spPr>
          </p:pic>
          <p:sp>
            <p:nvSpPr>
              <p:cNvPr id="48" name="Rectangle 19"/>
              <p:cNvSpPr>
                <a:spLocks/>
              </p:cNvSpPr>
              <p:nvPr/>
            </p:nvSpPr>
            <p:spPr bwMode="auto">
              <a:xfrm>
                <a:off x="0" y="45"/>
                <a:ext cx="1042" cy="216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lIns="0" tIns="0" rIns="0" bIns="0" anchor="ctr">
                <a:prstTxWarp prst="textNoShape">
                  <a:avLst/>
                </a:prstTxWarp>
              </a:bodyPr>
              <a:lstStyle/>
              <a:p>
                <a:pPr algn="ctr"/>
                <a:r>
                  <a:rPr lang="en-US" sz="1400" dirty="0" err="1">
                    <a:solidFill>
                      <a:schemeClr val="tx1"/>
                    </a:solidFill>
                    <a:ea typeface="Gill Sans" charset="0"/>
                    <a:cs typeface="Gill Sans" charset="0"/>
                  </a:rPr>
                  <a:t>MyAPNIC</a:t>
                </a:r>
                <a:endParaRPr lang="en-US" sz="1400" dirty="0">
                  <a:solidFill>
                    <a:schemeClr val="tx1"/>
                  </a:solidFill>
                  <a:ea typeface="Gill Sans" charset="0"/>
                  <a:cs typeface="Gill Sans" charset="0"/>
                </a:endParaRPr>
              </a:p>
            </p:txBody>
          </p:sp>
        </p:grpSp>
        <p:grpSp>
          <p:nvGrpSpPr>
            <p:cNvPr id="30" name="Group 20"/>
            <p:cNvGrpSpPr>
              <a:grpSpLocks/>
            </p:cNvGrpSpPr>
            <p:nvPr/>
          </p:nvGrpSpPr>
          <p:grpSpPr bwMode="auto">
            <a:xfrm>
              <a:off x="7154863" y="4697413"/>
              <a:ext cx="1654175" cy="573087"/>
              <a:chOff x="0" y="-24"/>
              <a:chExt cx="1042" cy="361"/>
            </a:xfrm>
          </p:grpSpPr>
          <p:pic>
            <p:nvPicPr>
              <p:cNvPr id="45" name="Picture 21"/>
              <p:cNvPicPr>
                <a:picLocks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138" y="-24"/>
                <a:ext cx="752" cy="361"/>
              </a:xfrm>
              <a:prstGeom prst="rect">
                <a:avLst/>
              </a:prstGeom>
              <a:noFill/>
              <a:ln w="12700" cap="flat">
                <a:noFill/>
                <a:miter lim="800000"/>
                <a:headEnd/>
                <a:tailEnd/>
              </a:ln>
              <a:effectLst>
                <a:outerShdw blurRad="127000" dist="76199" dir="2700000" algn="ctr" rotWithShape="0">
                  <a:schemeClr val="bg2">
                    <a:alpha val="75000"/>
                  </a:schemeClr>
                </a:outerShdw>
              </a:effectLst>
            </p:spPr>
          </p:pic>
          <p:sp>
            <p:nvSpPr>
              <p:cNvPr id="46" name="Rectangle 22"/>
              <p:cNvSpPr>
                <a:spLocks/>
              </p:cNvSpPr>
              <p:nvPr/>
            </p:nvSpPr>
            <p:spPr bwMode="auto">
              <a:xfrm>
                <a:off x="0" y="45"/>
                <a:ext cx="1042" cy="216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lIns="0" tIns="0" rIns="0" bIns="0" anchor="ctr">
                <a:prstTxWarp prst="textNoShape">
                  <a:avLst/>
                </a:prstTxWarp>
              </a:bodyPr>
              <a:lstStyle/>
              <a:p>
                <a:pPr algn="ctr"/>
                <a:r>
                  <a:rPr lang="en-US" sz="1400" dirty="0">
                    <a:solidFill>
                      <a:schemeClr val="tx1"/>
                    </a:solidFill>
                    <a:ea typeface="Gill Sans" charset="0"/>
                    <a:cs typeface="Gill Sans" charset="0"/>
                  </a:rPr>
                  <a:t>API</a:t>
                </a:r>
              </a:p>
            </p:txBody>
          </p:sp>
        </p:grpSp>
        <p:grpSp>
          <p:nvGrpSpPr>
            <p:cNvPr id="31" name="Group 23"/>
            <p:cNvGrpSpPr>
              <a:grpSpLocks/>
            </p:cNvGrpSpPr>
            <p:nvPr/>
          </p:nvGrpSpPr>
          <p:grpSpPr bwMode="auto">
            <a:xfrm>
              <a:off x="2463800" y="4697413"/>
              <a:ext cx="1654175" cy="573087"/>
              <a:chOff x="0" y="-24"/>
              <a:chExt cx="1042" cy="361"/>
            </a:xfrm>
          </p:grpSpPr>
          <p:pic>
            <p:nvPicPr>
              <p:cNvPr id="43" name="Picture 24"/>
              <p:cNvPicPr>
                <a:picLocks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138" y="-24"/>
                <a:ext cx="752" cy="361"/>
              </a:xfrm>
              <a:prstGeom prst="rect">
                <a:avLst/>
              </a:prstGeom>
              <a:noFill/>
              <a:ln w="12700" cap="flat">
                <a:noFill/>
                <a:miter lim="800000"/>
                <a:headEnd/>
                <a:tailEnd/>
              </a:ln>
              <a:effectLst>
                <a:outerShdw blurRad="127000" dist="76199" dir="2700000" algn="ctr" rotWithShape="0">
                  <a:schemeClr val="bg2">
                    <a:alpha val="75000"/>
                  </a:schemeClr>
                </a:outerShdw>
              </a:effectLst>
            </p:spPr>
          </p:pic>
          <p:sp>
            <p:nvSpPr>
              <p:cNvPr id="44" name="Rectangle 25"/>
              <p:cNvSpPr>
                <a:spLocks/>
              </p:cNvSpPr>
              <p:nvPr/>
            </p:nvSpPr>
            <p:spPr bwMode="auto">
              <a:xfrm>
                <a:off x="0" y="45"/>
                <a:ext cx="1042" cy="216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lIns="0" tIns="0" rIns="0" bIns="0" anchor="ctr">
                <a:prstTxWarp prst="textNoShape">
                  <a:avLst/>
                </a:prstTxWarp>
              </a:bodyPr>
              <a:lstStyle/>
              <a:p>
                <a:pPr algn="ctr"/>
                <a:r>
                  <a:rPr lang="en-US" sz="1400" dirty="0" err="1">
                    <a:solidFill>
                      <a:schemeClr val="tx1"/>
                    </a:solidFill>
                    <a:ea typeface="Gill Sans" charset="0"/>
                    <a:cs typeface="Gill Sans" charset="0"/>
                  </a:rPr>
                  <a:t>Whois</a:t>
                </a:r>
                <a:r>
                  <a:rPr lang="en-US" sz="1400" dirty="0">
                    <a:solidFill>
                      <a:schemeClr val="tx1"/>
                    </a:solidFill>
                    <a:ea typeface="Gill Sans" charset="0"/>
                    <a:cs typeface="Gill Sans" charset="0"/>
                  </a:rPr>
                  <a:t>-master</a:t>
                </a:r>
              </a:p>
            </p:txBody>
          </p:sp>
        </p:grpSp>
        <p:grpSp>
          <p:nvGrpSpPr>
            <p:cNvPr id="32" name="Group 26"/>
            <p:cNvGrpSpPr>
              <a:grpSpLocks/>
            </p:cNvGrpSpPr>
            <p:nvPr/>
          </p:nvGrpSpPr>
          <p:grpSpPr bwMode="auto">
            <a:xfrm>
              <a:off x="9418638" y="4697413"/>
              <a:ext cx="1654175" cy="573087"/>
              <a:chOff x="0" y="-24"/>
              <a:chExt cx="1042" cy="361"/>
            </a:xfrm>
          </p:grpSpPr>
          <p:pic>
            <p:nvPicPr>
              <p:cNvPr id="41" name="Picture 27"/>
              <p:cNvPicPr>
                <a:picLocks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138" y="-24"/>
                <a:ext cx="752" cy="361"/>
              </a:xfrm>
              <a:prstGeom prst="rect">
                <a:avLst/>
              </a:prstGeom>
              <a:noFill/>
              <a:ln w="12700" cap="flat">
                <a:noFill/>
                <a:miter lim="800000"/>
                <a:headEnd/>
                <a:tailEnd/>
              </a:ln>
              <a:effectLst>
                <a:outerShdw blurRad="127000" dist="76199" dir="2700000" algn="ctr" rotWithShape="0">
                  <a:schemeClr val="bg2">
                    <a:alpha val="75000"/>
                  </a:schemeClr>
                </a:outerShdw>
              </a:effectLst>
            </p:spPr>
          </p:pic>
          <p:sp>
            <p:nvSpPr>
              <p:cNvPr id="42" name="Rectangle 28"/>
              <p:cNvSpPr>
                <a:spLocks/>
              </p:cNvSpPr>
              <p:nvPr/>
            </p:nvSpPr>
            <p:spPr bwMode="auto">
              <a:xfrm>
                <a:off x="0" y="45"/>
                <a:ext cx="1042" cy="216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lIns="0" tIns="0" rIns="0" bIns="0" anchor="ctr">
                <a:prstTxWarp prst="textNoShape">
                  <a:avLst/>
                </a:prstTxWarp>
              </a:bodyPr>
              <a:lstStyle/>
              <a:p>
                <a:pPr algn="ctr"/>
                <a:r>
                  <a:rPr lang="en-US" sz="1400" dirty="0">
                    <a:solidFill>
                      <a:schemeClr val="tx1"/>
                    </a:solidFill>
                    <a:ea typeface="Gill Sans" charset="0"/>
                    <a:cs typeface="Gill Sans" charset="0"/>
                  </a:rPr>
                  <a:t>NIR</a:t>
                </a:r>
              </a:p>
            </p:txBody>
          </p:sp>
        </p:grpSp>
        <p:sp>
          <p:nvSpPr>
            <p:cNvPr id="33" name="Line 29"/>
            <p:cNvSpPr>
              <a:spLocks noChangeShapeType="1"/>
            </p:cNvSpPr>
            <p:nvPr/>
          </p:nvSpPr>
          <p:spPr bwMode="auto">
            <a:xfrm rot="10800000" flipH="1">
              <a:off x="8755063" y="4973638"/>
              <a:ext cx="677862" cy="635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miter lim="800000"/>
              <a:headEnd type="stealth" w="med" len="med"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34" name="Group 31"/>
            <p:cNvGrpSpPr>
              <a:grpSpLocks/>
            </p:cNvGrpSpPr>
            <p:nvPr/>
          </p:nvGrpSpPr>
          <p:grpSpPr bwMode="auto">
            <a:xfrm>
              <a:off x="4862513" y="3263900"/>
              <a:ext cx="1316037" cy="571501"/>
              <a:chOff x="0" y="-24"/>
              <a:chExt cx="828" cy="360"/>
            </a:xfrm>
          </p:grpSpPr>
          <p:pic>
            <p:nvPicPr>
              <p:cNvPr id="39" name="Picture 32"/>
              <p:cNvPicPr>
                <a:picLocks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44" y="-24"/>
                <a:ext cx="752" cy="360"/>
              </a:xfrm>
              <a:prstGeom prst="rect">
                <a:avLst/>
              </a:prstGeom>
              <a:noFill/>
              <a:ln w="12700" cap="flat">
                <a:noFill/>
                <a:miter lim="800000"/>
                <a:headEnd/>
                <a:tailEnd/>
              </a:ln>
              <a:effectLst>
                <a:outerShdw blurRad="127000" dist="76199" dir="2700000" algn="ctr" rotWithShape="0">
                  <a:schemeClr val="bg2">
                    <a:alpha val="75000"/>
                  </a:schemeClr>
                </a:outerShdw>
              </a:effectLst>
            </p:spPr>
          </p:pic>
          <p:sp>
            <p:nvSpPr>
              <p:cNvPr id="40" name="Rectangle 33"/>
              <p:cNvSpPr>
                <a:spLocks/>
              </p:cNvSpPr>
              <p:nvPr/>
            </p:nvSpPr>
            <p:spPr bwMode="auto">
              <a:xfrm>
                <a:off x="0" y="45"/>
                <a:ext cx="828" cy="216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lIns="0" tIns="0" rIns="0" bIns="0" anchor="ctr">
                <a:prstTxWarp prst="textNoShape">
                  <a:avLst/>
                </a:prstTxWarp>
              </a:bodyPr>
              <a:lstStyle/>
              <a:p>
                <a:pPr algn="ctr"/>
                <a:r>
                  <a:rPr lang="en-US" sz="1400" dirty="0">
                    <a:solidFill>
                      <a:schemeClr val="tx1"/>
                    </a:solidFill>
                    <a:ea typeface="Gill Sans" charset="0"/>
                    <a:cs typeface="Gill Sans" charset="0"/>
                  </a:rPr>
                  <a:t>FTP</a:t>
                </a:r>
              </a:p>
            </p:txBody>
          </p:sp>
        </p:grpSp>
        <p:sp>
          <p:nvSpPr>
            <p:cNvPr id="35" name="Line 29"/>
            <p:cNvSpPr>
              <a:spLocks noChangeShapeType="1"/>
            </p:cNvSpPr>
            <p:nvPr/>
          </p:nvSpPr>
          <p:spPr bwMode="auto">
            <a:xfrm rot="10800000" flipH="1">
              <a:off x="6502400" y="4953000"/>
              <a:ext cx="677862" cy="635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miter lim="800000"/>
              <a:headEnd type="stealth" w="med" len="med"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Line 29"/>
            <p:cNvSpPr>
              <a:spLocks noChangeShapeType="1"/>
            </p:cNvSpPr>
            <p:nvPr/>
          </p:nvSpPr>
          <p:spPr bwMode="auto">
            <a:xfrm rot="10800000" flipH="1">
              <a:off x="5588000" y="3962400"/>
              <a:ext cx="0" cy="61595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miter lim="800000"/>
              <a:headEnd type="stealth" w="med" len="med"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Line 29"/>
            <p:cNvSpPr>
              <a:spLocks noChangeShapeType="1"/>
            </p:cNvSpPr>
            <p:nvPr/>
          </p:nvSpPr>
          <p:spPr bwMode="auto">
            <a:xfrm rot="10800000" flipH="1" flipV="1">
              <a:off x="5588000" y="5334000"/>
              <a:ext cx="0" cy="60325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miter lim="800000"/>
              <a:headEnd type="stealth" w="med" len="med"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Line 29"/>
            <p:cNvSpPr>
              <a:spLocks noChangeShapeType="1"/>
            </p:cNvSpPr>
            <p:nvPr/>
          </p:nvSpPr>
          <p:spPr bwMode="auto">
            <a:xfrm rot="10800000">
              <a:off x="4064000" y="4953000"/>
              <a:ext cx="762000" cy="635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miter lim="800000"/>
              <a:headEnd type="stealth" w="med" len="med"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APNIC Services – DNS </a:t>
            </a:r>
            <a:r>
              <a:rPr lang="en-AU" sz="2800" dirty="0" smtClean="0"/>
              <a:t>(update </a:t>
            </a:r>
            <a:r>
              <a:rPr lang="en-US" sz="2800" dirty="0" smtClean="0"/>
              <a:t>flows)</a:t>
            </a:r>
            <a:endParaRPr lang="en-US" dirty="0"/>
          </a:p>
        </p:txBody>
      </p:sp>
      <p:grpSp>
        <p:nvGrpSpPr>
          <p:cNvPr id="2" name="Group 48"/>
          <p:cNvGrpSpPr>
            <a:grpSpLocks/>
          </p:cNvGrpSpPr>
          <p:nvPr/>
        </p:nvGrpSpPr>
        <p:grpSpPr bwMode="auto">
          <a:xfrm>
            <a:off x="500062" y="1553765"/>
            <a:ext cx="8036719" cy="4554141"/>
            <a:chOff x="904875" y="3179763"/>
            <a:chExt cx="9498013" cy="3886200"/>
          </a:xfrm>
        </p:grpSpPr>
        <p:grpSp>
          <p:nvGrpSpPr>
            <p:cNvPr id="3" name="Group 1"/>
            <p:cNvGrpSpPr>
              <a:grpSpLocks/>
            </p:cNvGrpSpPr>
            <p:nvPr/>
          </p:nvGrpSpPr>
          <p:grpSpPr bwMode="auto">
            <a:xfrm>
              <a:off x="7888288" y="3179763"/>
              <a:ext cx="2514600" cy="1701800"/>
              <a:chOff x="0" y="0"/>
              <a:chExt cx="1584" cy="1072"/>
            </a:xfrm>
          </p:grpSpPr>
          <p:sp>
            <p:nvSpPr>
              <p:cNvPr id="158768" name="Freeform 2"/>
              <p:cNvSpPr>
                <a:spLocks/>
              </p:cNvSpPr>
              <p:nvPr/>
            </p:nvSpPr>
            <p:spPr bwMode="auto">
              <a:xfrm>
                <a:off x="32" y="40"/>
                <a:ext cx="1523" cy="1004"/>
              </a:xfrm>
              <a:custGeom>
                <a:avLst/>
                <a:gdLst>
                  <a:gd name="T0" fmla="*/ 1 w 21600"/>
                  <a:gd name="T1" fmla="*/ 0 h 21600"/>
                  <a:gd name="T2" fmla="*/ 0 w 21600"/>
                  <a:gd name="T3" fmla="*/ 0 h 21600"/>
                  <a:gd name="T4" fmla="*/ 0 w 21600"/>
                  <a:gd name="T5" fmla="*/ 1 h 21600"/>
                  <a:gd name="T6" fmla="*/ 1 w 21600"/>
                  <a:gd name="T7" fmla="*/ 1 h 21600"/>
                  <a:gd name="T8" fmla="*/ 1 w 21600"/>
                  <a:gd name="T9" fmla="*/ 1 h 21600"/>
                  <a:gd name="T10" fmla="*/ 1 w 21600"/>
                  <a:gd name="T11" fmla="*/ 2 h 21600"/>
                  <a:gd name="T12" fmla="*/ 2 w 21600"/>
                  <a:gd name="T13" fmla="*/ 2 h 21600"/>
                  <a:gd name="T14" fmla="*/ 3 w 21600"/>
                  <a:gd name="T15" fmla="*/ 2 h 21600"/>
                  <a:gd name="T16" fmla="*/ 3 w 21600"/>
                  <a:gd name="T17" fmla="*/ 2 h 21600"/>
                  <a:gd name="T18" fmla="*/ 4 w 21600"/>
                  <a:gd name="T19" fmla="*/ 2 h 21600"/>
                  <a:gd name="T20" fmla="*/ 5 w 21600"/>
                  <a:gd name="T21" fmla="*/ 2 h 21600"/>
                  <a:gd name="T22" fmla="*/ 6 w 21600"/>
                  <a:gd name="T23" fmla="*/ 2 h 21600"/>
                  <a:gd name="T24" fmla="*/ 8 w 21600"/>
                  <a:gd name="T25" fmla="*/ 2 h 21600"/>
                  <a:gd name="T26" fmla="*/ 7 w 21600"/>
                  <a:gd name="T27" fmla="*/ 1 h 21600"/>
                  <a:gd name="T28" fmla="*/ 7 w 21600"/>
                  <a:gd name="T29" fmla="*/ 0 h 21600"/>
                  <a:gd name="T30" fmla="*/ 7 w 21600"/>
                  <a:gd name="T31" fmla="*/ 0 h 21600"/>
                  <a:gd name="T32" fmla="*/ 6 w 21600"/>
                  <a:gd name="T33" fmla="*/ 0 h 21600"/>
                  <a:gd name="T34" fmla="*/ 6 w 21600"/>
                  <a:gd name="T35" fmla="*/ 0 h 21600"/>
                  <a:gd name="T36" fmla="*/ 5 w 21600"/>
                  <a:gd name="T37" fmla="*/ 0 h 21600"/>
                  <a:gd name="T38" fmla="*/ 5 w 21600"/>
                  <a:gd name="T39" fmla="*/ 0 h 21600"/>
                  <a:gd name="T40" fmla="*/ 4 w 21600"/>
                  <a:gd name="T41" fmla="*/ 0 h 21600"/>
                  <a:gd name="T42" fmla="*/ 3 w 21600"/>
                  <a:gd name="T43" fmla="*/ 0 h 21600"/>
                  <a:gd name="T44" fmla="*/ 2 w 21600"/>
                  <a:gd name="T45" fmla="*/ 0 h 21600"/>
                  <a:gd name="T46" fmla="*/ 2 w 21600"/>
                  <a:gd name="T47" fmla="*/ 0 h 21600"/>
                  <a:gd name="T48" fmla="*/ 1 w 21600"/>
                  <a:gd name="T49" fmla="*/ 0 h 21600"/>
                  <a:gd name="T50" fmla="*/ 1 w 21600"/>
                  <a:gd name="T51" fmla="*/ 0 h 2160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1600"/>
                  <a:gd name="T79" fmla="*/ 0 h 21600"/>
                  <a:gd name="T80" fmla="*/ 21600 w 21600"/>
                  <a:gd name="T81" fmla="*/ 21600 h 21600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1600" h="21600">
                    <a:moveTo>
                      <a:pt x="2813" y="2339"/>
                    </a:moveTo>
                    <a:lnTo>
                      <a:pt x="0" y="4678"/>
                    </a:lnTo>
                    <a:lnTo>
                      <a:pt x="545" y="7980"/>
                    </a:lnTo>
                    <a:lnTo>
                      <a:pt x="2632" y="10731"/>
                    </a:lnTo>
                    <a:lnTo>
                      <a:pt x="2269" y="11832"/>
                    </a:lnTo>
                    <a:lnTo>
                      <a:pt x="2269" y="15684"/>
                    </a:lnTo>
                    <a:lnTo>
                      <a:pt x="4810" y="16097"/>
                    </a:lnTo>
                    <a:lnTo>
                      <a:pt x="8622" y="15822"/>
                    </a:lnTo>
                    <a:lnTo>
                      <a:pt x="8985" y="20362"/>
                    </a:lnTo>
                    <a:lnTo>
                      <a:pt x="10437" y="20362"/>
                    </a:lnTo>
                    <a:lnTo>
                      <a:pt x="13341" y="21600"/>
                    </a:lnTo>
                    <a:cubicBezTo>
                      <a:pt x="13341" y="21600"/>
                      <a:pt x="17607" y="19536"/>
                      <a:pt x="17607" y="19811"/>
                    </a:cubicBezTo>
                    <a:cubicBezTo>
                      <a:pt x="17607" y="20087"/>
                      <a:pt x="21600" y="15546"/>
                      <a:pt x="21600" y="15546"/>
                    </a:cubicBezTo>
                    <a:lnTo>
                      <a:pt x="20511" y="8943"/>
                    </a:lnTo>
                    <a:lnTo>
                      <a:pt x="19785" y="3577"/>
                    </a:lnTo>
                    <a:lnTo>
                      <a:pt x="18605" y="3852"/>
                    </a:lnTo>
                    <a:lnTo>
                      <a:pt x="16790" y="4265"/>
                    </a:lnTo>
                    <a:lnTo>
                      <a:pt x="16336" y="1513"/>
                    </a:lnTo>
                    <a:lnTo>
                      <a:pt x="13613" y="3852"/>
                    </a:lnTo>
                    <a:lnTo>
                      <a:pt x="13523" y="1376"/>
                    </a:lnTo>
                    <a:lnTo>
                      <a:pt x="11798" y="1376"/>
                    </a:lnTo>
                    <a:lnTo>
                      <a:pt x="9711" y="3164"/>
                    </a:lnTo>
                    <a:lnTo>
                      <a:pt x="6988" y="0"/>
                    </a:lnTo>
                    <a:lnTo>
                      <a:pt x="5808" y="2476"/>
                    </a:lnTo>
                    <a:lnTo>
                      <a:pt x="2813" y="2339"/>
                    </a:lnTo>
                    <a:close/>
                    <a:moveTo>
                      <a:pt x="2813" y="2339"/>
                    </a:moveTo>
                  </a:path>
                </a:pathLst>
              </a:custGeom>
              <a:solidFill>
                <a:schemeClr val="accent1">
                  <a:alpha val="49803"/>
                </a:schemeClr>
              </a:solidFill>
              <a:ln w="12700">
                <a:noFill/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pic>
            <p:nvPicPr>
              <p:cNvPr id="158769" name="Picture 3"/>
              <p:cNvPicPr>
                <a:picLocks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0" y="0"/>
                <a:ext cx="1584" cy="1072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</p:pic>
        </p:grpSp>
        <p:sp>
          <p:nvSpPr>
            <p:cNvPr id="158725" name="Line 5"/>
            <p:cNvSpPr>
              <a:spLocks noChangeShapeType="1"/>
            </p:cNvSpPr>
            <p:nvPr/>
          </p:nvSpPr>
          <p:spPr bwMode="auto">
            <a:xfrm rot="10800000">
              <a:off x="2368550" y="4040188"/>
              <a:ext cx="769938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miter lim="800000"/>
              <a:headEnd type="stealth" w="med" len="med"/>
              <a:tailEnd type="stealth" w="med" len="med"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4" name="Group 6"/>
            <p:cNvGrpSpPr>
              <a:grpSpLocks/>
            </p:cNvGrpSpPr>
            <p:nvPr/>
          </p:nvGrpSpPr>
          <p:grpSpPr bwMode="auto">
            <a:xfrm>
              <a:off x="904875" y="3752850"/>
              <a:ext cx="1314450" cy="573088"/>
              <a:chOff x="0" y="0"/>
              <a:chExt cx="828" cy="361"/>
            </a:xfrm>
          </p:grpSpPr>
          <p:pic>
            <p:nvPicPr>
              <p:cNvPr id="23559" name="Picture 7"/>
              <p:cNvPicPr>
                <a:picLocks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44" y="3"/>
                <a:ext cx="752" cy="359"/>
              </a:xfrm>
              <a:prstGeom prst="rect">
                <a:avLst/>
              </a:prstGeom>
              <a:noFill/>
              <a:ln w="12700" cap="flat">
                <a:noFill/>
                <a:miter lim="800000"/>
                <a:headEnd/>
                <a:tailEnd/>
              </a:ln>
              <a:effectLst>
                <a:outerShdw blurRad="127000" dist="76199" dir="2700000" algn="ctr" rotWithShape="0">
                  <a:schemeClr val="bg2">
                    <a:alpha val="75000"/>
                  </a:schemeClr>
                </a:outerShdw>
              </a:effectLst>
            </p:spPr>
          </p:pic>
          <p:sp>
            <p:nvSpPr>
              <p:cNvPr id="158767" name="Rectangle 8"/>
              <p:cNvSpPr>
                <a:spLocks/>
              </p:cNvSpPr>
              <p:nvPr/>
            </p:nvSpPr>
            <p:spPr bwMode="auto">
              <a:xfrm>
                <a:off x="0" y="0"/>
                <a:ext cx="828" cy="36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lIns="0" tIns="0" rIns="0" bIns="0" anchor="ctr">
                <a:prstTxWarp prst="textNoShape">
                  <a:avLst/>
                </a:prstTxWarp>
              </a:bodyPr>
              <a:lstStyle/>
              <a:p>
                <a:pPr algn="ctr"/>
                <a:r>
                  <a:rPr lang="en-US" sz="1000" dirty="0">
                    <a:ea typeface="Gill Sans" charset="0"/>
                    <a:cs typeface="Gill Sans" charset="0"/>
                  </a:rPr>
                  <a:t>master</a:t>
                </a:r>
              </a:p>
              <a:p>
                <a:pPr algn="ctr"/>
                <a:r>
                  <a:rPr lang="en-US" sz="1000" dirty="0" err="1">
                    <a:ea typeface="Gill Sans" charset="0"/>
                    <a:cs typeface="Gill Sans" charset="0"/>
                  </a:rPr>
                  <a:t>dns</a:t>
                </a:r>
                <a:endParaRPr lang="en-US" sz="1000" dirty="0">
                  <a:ea typeface="Gill Sans" charset="0"/>
                  <a:cs typeface="Gill Sans" charset="0"/>
                </a:endParaRPr>
              </a:p>
            </p:txBody>
          </p:sp>
        </p:grpSp>
        <p:grpSp>
          <p:nvGrpSpPr>
            <p:cNvPr id="5" name="Group 9"/>
            <p:cNvGrpSpPr>
              <a:grpSpLocks/>
            </p:cNvGrpSpPr>
            <p:nvPr/>
          </p:nvGrpSpPr>
          <p:grpSpPr bwMode="auto">
            <a:xfrm>
              <a:off x="8485188" y="3821113"/>
              <a:ext cx="1651000" cy="482600"/>
              <a:chOff x="0" y="0"/>
              <a:chExt cx="1040" cy="303"/>
            </a:xfrm>
          </p:grpSpPr>
          <p:pic>
            <p:nvPicPr>
              <p:cNvPr id="23562" name="Picture 10"/>
              <p:cNvPicPr>
                <a:picLocks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138" y="-24"/>
                <a:ext cx="752" cy="352"/>
              </a:xfrm>
              <a:prstGeom prst="rect">
                <a:avLst/>
              </a:prstGeom>
              <a:noFill/>
              <a:ln w="12700" cap="flat">
                <a:noFill/>
                <a:miter lim="800000"/>
                <a:headEnd/>
                <a:tailEnd/>
              </a:ln>
              <a:effectLst>
                <a:outerShdw blurRad="127000" dist="76199" dir="2700000" algn="ctr" rotWithShape="0">
                  <a:schemeClr val="bg2">
                    <a:alpha val="75000"/>
                  </a:schemeClr>
                </a:outerShdw>
              </a:effectLst>
            </p:spPr>
          </p:pic>
          <p:sp>
            <p:nvSpPr>
              <p:cNvPr id="158765" name="Rectangle 11"/>
              <p:cNvSpPr>
                <a:spLocks/>
              </p:cNvSpPr>
              <p:nvPr/>
            </p:nvSpPr>
            <p:spPr bwMode="auto">
              <a:xfrm>
                <a:off x="0" y="44"/>
                <a:ext cx="1040" cy="215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lIns="0" tIns="0" rIns="0" bIns="0" anchor="ctr">
                <a:prstTxWarp prst="textNoShape">
                  <a:avLst/>
                </a:prstTxWarp>
              </a:bodyPr>
              <a:lstStyle/>
              <a:p>
                <a:pPr algn="ctr"/>
                <a:r>
                  <a:rPr lang="en-US" sz="1000" dirty="0">
                    <a:ea typeface="Gill Sans" charset="0"/>
                    <a:cs typeface="Gill Sans" charset="0"/>
                  </a:rPr>
                  <a:t>autonomica</a:t>
                </a:r>
              </a:p>
              <a:p>
                <a:pPr algn="ctr"/>
                <a:r>
                  <a:rPr lang="en-US" sz="1000" dirty="0">
                    <a:ea typeface="Gill Sans" charset="0"/>
                    <a:cs typeface="Gill Sans" charset="0"/>
                  </a:rPr>
                  <a:t>anycast</a:t>
                </a:r>
              </a:p>
            </p:txBody>
          </p:sp>
        </p:grpSp>
        <p:grpSp>
          <p:nvGrpSpPr>
            <p:cNvPr id="6" name="Group 12"/>
            <p:cNvGrpSpPr>
              <a:grpSpLocks/>
            </p:cNvGrpSpPr>
            <p:nvPr/>
          </p:nvGrpSpPr>
          <p:grpSpPr bwMode="auto">
            <a:xfrm>
              <a:off x="6642100" y="5408613"/>
              <a:ext cx="1654175" cy="487362"/>
              <a:chOff x="0" y="0"/>
              <a:chExt cx="1042" cy="307"/>
            </a:xfrm>
          </p:grpSpPr>
          <p:pic>
            <p:nvPicPr>
              <p:cNvPr id="23565" name="Picture 13"/>
              <p:cNvPicPr>
                <a:picLocks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138" y="-24"/>
                <a:ext cx="752" cy="360"/>
              </a:xfrm>
              <a:prstGeom prst="rect">
                <a:avLst/>
              </a:prstGeom>
              <a:noFill/>
              <a:ln w="12700" cap="flat">
                <a:noFill/>
                <a:miter lim="800000"/>
                <a:headEnd/>
                <a:tailEnd/>
              </a:ln>
              <a:effectLst>
                <a:outerShdw blurRad="127000" dist="76199" dir="2700000" algn="ctr" rotWithShape="0">
                  <a:schemeClr val="bg2">
                    <a:alpha val="75000"/>
                  </a:schemeClr>
                </a:outerShdw>
              </a:effectLst>
            </p:spPr>
          </p:pic>
          <p:sp>
            <p:nvSpPr>
              <p:cNvPr id="158763" name="Rectangle 14"/>
              <p:cNvSpPr>
                <a:spLocks/>
              </p:cNvSpPr>
              <p:nvPr/>
            </p:nvSpPr>
            <p:spPr bwMode="auto">
              <a:xfrm>
                <a:off x="0" y="45"/>
                <a:ext cx="1042" cy="216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lIns="0" tIns="0" rIns="0" bIns="0" anchor="ctr">
                <a:prstTxWarp prst="textNoShape">
                  <a:avLst/>
                </a:prstTxWarp>
              </a:bodyPr>
              <a:lstStyle/>
              <a:p>
                <a:pPr algn="ctr"/>
                <a:r>
                  <a:rPr lang="en-US" sz="1000" dirty="0">
                    <a:ea typeface="Gill Sans" charset="0"/>
                    <a:cs typeface="Gill Sans" charset="0"/>
                  </a:rPr>
                  <a:t>HK-NS4</a:t>
                </a:r>
              </a:p>
            </p:txBody>
          </p:sp>
        </p:grpSp>
        <p:grpSp>
          <p:nvGrpSpPr>
            <p:cNvPr id="7" name="Group 15"/>
            <p:cNvGrpSpPr>
              <a:grpSpLocks/>
            </p:cNvGrpSpPr>
            <p:nvPr/>
          </p:nvGrpSpPr>
          <p:grpSpPr bwMode="auto">
            <a:xfrm>
              <a:off x="5405438" y="3452813"/>
              <a:ext cx="1655762" cy="487362"/>
              <a:chOff x="0" y="0"/>
              <a:chExt cx="1042" cy="307"/>
            </a:xfrm>
          </p:grpSpPr>
          <p:pic>
            <p:nvPicPr>
              <p:cNvPr id="23568" name="Picture 16"/>
              <p:cNvPicPr>
                <a:picLocks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138" y="-24"/>
                <a:ext cx="752" cy="359"/>
              </a:xfrm>
              <a:prstGeom prst="rect">
                <a:avLst/>
              </a:prstGeom>
              <a:noFill/>
              <a:ln w="12700" cap="flat">
                <a:noFill/>
                <a:miter lim="800000"/>
                <a:headEnd/>
                <a:tailEnd/>
              </a:ln>
              <a:effectLst>
                <a:outerShdw blurRad="127000" dist="76199" dir="2700000" algn="ctr" rotWithShape="0">
                  <a:schemeClr val="bg2">
                    <a:alpha val="75000"/>
                  </a:schemeClr>
                </a:outerShdw>
              </a:effectLst>
            </p:spPr>
          </p:pic>
          <p:sp>
            <p:nvSpPr>
              <p:cNvPr id="158761" name="Rectangle 17"/>
              <p:cNvSpPr>
                <a:spLocks/>
              </p:cNvSpPr>
              <p:nvPr/>
            </p:nvSpPr>
            <p:spPr bwMode="auto">
              <a:xfrm>
                <a:off x="0" y="45"/>
                <a:ext cx="1042" cy="216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lIns="0" tIns="0" rIns="0" bIns="0" anchor="ctr">
                <a:prstTxWarp prst="textNoShape">
                  <a:avLst/>
                </a:prstTxWarp>
              </a:bodyPr>
              <a:lstStyle/>
              <a:p>
                <a:pPr algn="ctr"/>
                <a:r>
                  <a:rPr lang="en-US" sz="1000" dirty="0">
                    <a:ea typeface="Gill Sans" charset="0"/>
                    <a:cs typeface="Gill Sans" charset="0"/>
                  </a:rPr>
                  <a:t>dist-1</a:t>
                </a:r>
              </a:p>
            </p:txBody>
          </p:sp>
        </p:grpSp>
        <p:grpSp>
          <p:nvGrpSpPr>
            <p:cNvPr id="8" name="Group 18"/>
            <p:cNvGrpSpPr>
              <a:grpSpLocks/>
            </p:cNvGrpSpPr>
            <p:nvPr/>
          </p:nvGrpSpPr>
          <p:grpSpPr bwMode="auto">
            <a:xfrm>
              <a:off x="4265613" y="5410200"/>
              <a:ext cx="1316037" cy="487363"/>
              <a:chOff x="0" y="0"/>
              <a:chExt cx="828" cy="307"/>
            </a:xfrm>
          </p:grpSpPr>
          <p:pic>
            <p:nvPicPr>
              <p:cNvPr id="23571" name="Picture 19"/>
              <p:cNvPicPr>
                <a:picLocks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44" y="-24"/>
                <a:ext cx="751" cy="359"/>
              </a:xfrm>
              <a:prstGeom prst="rect">
                <a:avLst/>
              </a:prstGeom>
              <a:noFill/>
              <a:ln w="12700" cap="flat">
                <a:noFill/>
                <a:miter lim="800000"/>
                <a:headEnd/>
                <a:tailEnd/>
              </a:ln>
              <a:effectLst>
                <a:outerShdw blurRad="127000" dist="76199" dir="2700000" algn="ctr" rotWithShape="0">
                  <a:schemeClr val="bg2">
                    <a:alpha val="75000"/>
                  </a:schemeClr>
                </a:outerShdw>
              </a:effectLst>
            </p:spPr>
          </p:pic>
          <p:sp>
            <p:nvSpPr>
              <p:cNvPr id="158759" name="Rectangle 20"/>
              <p:cNvSpPr>
                <a:spLocks/>
              </p:cNvSpPr>
              <p:nvPr/>
            </p:nvSpPr>
            <p:spPr bwMode="auto">
              <a:xfrm>
                <a:off x="0" y="45"/>
                <a:ext cx="828" cy="216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lIns="0" tIns="0" rIns="0" bIns="0" anchor="ctr">
                <a:prstTxWarp prst="textNoShape">
                  <a:avLst/>
                </a:prstTxWarp>
              </a:bodyPr>
              <a:lstStyle/>
              <a:p>
                <a:pPr algn="ctr"/>
                <a:r>
                  <a:rPr lang="en-US" sz="1000" dirty="0">
                    <a:ea typeface="Gill Sans" charset="0"/>
                    <a:cs typeface="Gill Sans" charset="0"/>
                  </a:rPr>
                  <a:t>AU-NS1</a:t>
                </a:r>
              </a:p>
            </p:txBody>
          </p:sp>
        </p:grpSp>
        <p:grpSp>
          <p:nvGrpSpPr>
            <p:cNvPr id="9" name="Group 21"/>
            <p:cNvGrpSpPr>
              <a:grpSpLocks/>
            </p:cNvGrpSpPr>
            <p:nvPr/>
          </p:nvGrpSpPr>
          <p:grpSpPr bwMode="auto">
            <a:xfrm>
              <a:off x="5410200" y="4203700"/>
              <a:ext cx="1654175" cy="487363"/>
              <a:chOff x="0" y="0"/>
              <a:chExt cx="1042" cy="307"/>
            </a:xfrm>
          </p:grpSpPr>
          <p:pic>
            <p:nvPicPr>
              <p:cNvPr id="23574" name="Picture 22"/>
              <p:cNvPicPr>
                <a:picLocks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138" y="-24"/>
                <a:ext cx="752" cy="360"/>
              </a:xfrm>
              <a:prstGeom prst="rect">
                <a:avLst/>
              </a:prstGeom>
              <a:noFill/>
              <a:ln w="12700" cap="flat">
                <a:noFill/>
                <a:miter lim="800000"/>
                <a:headEnd/>
                <a:tailEnd/>
              </a:ln>
              <a:effectLst>
                <a:outerShdw blurRad="127000" dist="76199" dir="2700000" algn="ctr" rotWithShape="0">
                  <a:schemeClr val="bg2">
                    <a:alpha val="75000"/>
                  </a:schemeClr>
                </a:outerShdw>
              </a:effectLst>
            </p:spPr>
          </p:pic>
          <p:sp>
            <p:nvSpPr>
              <p:cNvPr id="158757" name="Rectangle 23"/>
              <p:cNvSpPr>
                <a:spLocks/>
              </p:cNvSpPr>
              <p:nvPr/>
            </p:nvSpPr>
            <p:spPr bwMode="auto">
              <a:xfrm>
                <a:off x="0" y="45"/>
                <a:ext cx="1042" cy="216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lIns="0" tIns="0" rIns="0" bIns="0" anchor="ctr">
                <a:prstTxWarp prst="textNoShape">
                  <a:avLst/>
                </a:prstTxWarp>
              </a:bodyPr>
              <a:lstStyle/>
              <a:p>
                <a:pPr algn="ctr"/>
                <a:r>
                  <a:rPr lang="en-US" sz="1000" dirty="0">
                    <a:ea typeface="Gill Sans" charset="0"/>
                    <a:cs typeface="Gill Sans" charset="0"/>
                  </a:rPr>
                  <a:t>dist-2</a:t>
                </a:r>
              </a:p>
            </p:txBody>
          </p:sp>
        </p:grpSp>
        <p:sp>
          <p:nvSpPr>
            <p:cNvPr id="158732" name="Line 24"/>
            <p:cNvSpPr>
              <a:spLocks noChangeShapeType="1"/>
            </p:cNvSpPr>
            <p:nvPr/>
          </p:nvSpPr>
          <p:spPr bwMode="auto">
            <a:xfrm rot="10800000">
              <a:off x="7048500" y="4051300"/>
              <a:ext cx="534988" cy="1111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miter lim="800000"/>
              <a:headEnd type="stealth" w="med" len="med"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0" name="Group 25"/>
            <p:cNvGrpSpPr>
              <a:grpSpLocks/>
            </p:cNvGrpSpPr>
            <p:nvPr/>
          </p:nvGrpSpPr>
          <p:grpSpPr bwMode="auto">
            <a:xfrm>
              <a:off x="5384800" y="5410200"/>
              <a:ext cx="1654175" cy="487363"/>
              <a:chOff x="0" y="0"/>
              <a:chExt cx="1042" cy="307"/>
            </a:xfrm>
          </p:grpSpPr>
          <p:pic>
            <p:nvPicPr>
              <p:cNvPr id="23578" name="Picture 26"/>
              <p:cNvPicPr>
                <a:picLocks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138" y="-24"/>
                <a:ext cx="752" cy="359"/>
              </a:xfrm>
              <a:prstGeom prst="rect">
                <a:avLst/>
              </a:prstGeom>
              <a:noFill/>
              <a:ln w="12700" cap="flat">
                <a:noFill/>
                <a:miter lim="800000"/>
                <a:headEnd/>
                <a:tailEnd/>
              </a:ln>
              <a:effectLst>
                <a:outerShdw blurRad="127000" dist="76199" dir="2700000" algn="ctr" rotWithShape="0">
                  <a:schemeClr val="bg2">
                    <a:alpha val="75000"/>
                  </a:schemeClr>
                </a:outerShdw>
              </a:effectLst>
            </p:spPr>
          </p:pic>
          <p:sp>
            <p:nvSpPr>
              <p:cNvPr id="158755" name="Rectangle 27"/>
              <p:cNvSpPr>
                <a:spLocks/>
              </p:cNvSpPr>
              <p:nvPr/>
            </p:nvSpPr>
            <p:spPr bwMode="auto">
              <a:xfrm>
                <a:off x="0" y="45"/>
                <a:ext cx="1042" cy="216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lIns="0" tIns="0" rIns="0" bIns="0" anchor="ctr">
                <a:prstTxWarp prst="textNoShape">
                  <a:avLst/>
                </a:prstTxWarp>
              </a:bodyPr>
              <a:lstStyle/>
              <a:p>
                <a:pPr algn="ctr"/>
                <a:r>
                  <a:rPr lang="en-US" sz="1000" dirty="0">
                    <a:ea typeface="Gill Sans" charset="0"/>
                    <a:cs typeface="Gill Sans" charset="0"/>
                  </a:rPr>
                  <a:t>JP-NS3</a:t>
                </a:r>
              </a:p>
            </p:txBody>
          </p:sp>
        </p:grpSp>
        <p:sp>
          <p:nvSpPr>
            <p:cNvPr id="158734" name="Line 28"/>
            <p:cNvSpPr>
              <a:spLocks noChangeShapeType="1"/>
            </p:cNvSpPr>
            <p:nvPr/>
          </p:nvSpPr>
          <p:spPr bwMode="auto">
            <a:xfrm rot="10800000">
              <a:off x="6223000" y="4879975"/>
              <a:ext cx="6350" cy="46037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miter lim="800000"/>
              <a:headEnd type="stealth" w="med" len="med"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735" name="Rectangle 29"/>
            <p:cNvSpPr>
              <a:spLocks/>
            </p:cNvSpPr>
            <p:nvPr/>
          </p:nvSpPr>
          <p:spPr bwMode="auto">
            <a:xfrm>
              <a:off x="8124825" y="3624716"/>
              <a:ext cx="579438" cy="13131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0" tIns="0" rIns="0" bIns="0" anchor="ctr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000" dirty="0">
                  <a:ea typeface="Gill Sans" charset="0"/>
                  <a:cs typeface="Gill Sans" charset="0"/>
                </a:rPr>
                <a:t>Anycast</a:t>
              </a:r>
            </a:p>
          </p:txBody>
        </p:sp>
        <p:grpSp>
          <p:nvGrpSpPr>
            <p:cNvPr id="11" name="Group 30"/>
            <p:cNvGrpSpPr>
              <a:grpSpLocks/>
            </p:cNvGrpSpPr>
            <p:nvPr/>
          </p:nvGrpSpPr>
          <p:grpSpPr bwMode="auto">
            <a:xfrm>
              <a:off x="6642100" y="6578600"/>
              <a:ext cx="1654175" cy="487363"/>
              <a:chOff x="0" y="0"/>
              <a:chExt cx="1042" cy="307"/>
            </a:xfrm>
          </p:grpSpPr>
          <p:pic>
            <p:nvPicPr>
              <p:cNvPr id="23583" name="Picture 31"/>
              <p:cNvPicPr>
                <a:picLocks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138" y="-24"/>
                <a:ext cx="752" cy="360"/>
              </a:xfrm>
              <a:prstGeom prst="rect">
                <a:avLst/>
              </a:prstGeom>
              <a:noFill/>
              <a:ln w="12700" cap="flat">
                <a:noFill/>
                <a:miter lim="800000"/>
                <a:headEnd/>
                <a:tailEnd/>
              </a:ln>
              <a:effectLst>
                <a:outerShdw blurRad="127000" dist="76199" dir="2700000" algn="ctr" rotWithShape="0">
                  <a:schemeClr val="bg2">
                    <a:alpha val="75000"/>
                  </a:schemeClr>
                </a:outerShdw>
              </a:effectLst>
            </p:spPr>
          </p:pic>
          <p:sp>
            <p:nvSpPr>
              <p:cNvPr id="158753" name="Rectangle 32"/>
              <p:cNvSpPr>
                <a:spLocks/>
              </p:cNvSpPr>
              <p:nvPr/>
            </p:nvSpPr>
            <p:spPr bwMode="auto">
              <a:xfrm>
                <a:off x="0" y="45"/>
                <a:ext cx="1042" cy="216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lIns="0" tIns="0" rIns="0" bIns="0" anchor="ctr">
                <a:prstTxWarp prst="textNoShape">
                  <a:avLst/>
                </a:prstTxWarp>
              </a:bodyPr>
              <a:lstStyle/>
              <a:p>
                <a:pPr algn="ctr"/>
                <a:r>
                  <a:rPr lang="en-US" sz="1000" dirty="0">
                    <a:ea typeface="Gill Sans" charset="0"/>
                    <a:cs typeface="Gill Sans" charset="0"/>
                  </a:rPr>
                  <a:t>RIPE</a:t>
                </a:r>
              </a:p>
            </p:txBody>
          </p:sp>
        </p:grpSp>
        <p:grpSp>
          <p:nvGrpSpPr>
            <p:cNvPr id="12" name="Group 33"/>
            <p:cNvGrpSpPr>
              <a:grpSpLocks/>
            </p:cNvGrpSpPr>
            <p:nvPr/>
          </p:nvGrpSpPr>
          <p:grpSpPr bwMode="auto">
            <a:xfrm>
              <a:off x="4267200" y="6578600"/>
              <a:ext cx="1314450" cy="487363"/>
              <a:chOff x="0" y="0"/>
              <a:chExt cx="828" cy="307"/>
            </a:xfrm>
          </p:grpSpPr>
          <p:pic>
            <p:nvPicPr>
              <p:cNvPr id="23586" name="Picture 34"/>
              <p:cNvPicPr>
                <a:picLocks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44" y="-24"/>
                <a:ext cx="752" cy="360"/>
              </a:xfrm>
              <a:prstGeom prst="rect">
                <a:avLst/>
              </a:prstGeom>
              <a:noFill/>
              <a:ln w="12700" cap="flat">
                <a:noFill/>
                <a:miter lim="800000"/>
                <a:headEnd/>
                <a:tailEnd/>
              </a:ln>
              <a:effectLst>
                <a:outerShdw blurRad="127000" dist="76199" dir="2700000" algn="ctr" rotWithShape="0">
                  <a:schemeClr val="bg2">
                    <a:alpha val="75000"/>
                  </a:schemeClr>
                </a:outerShdw>
              </a:effectLst>
            </p:spPr>
          </p:pic>
          <p:sp>
            <p:nvSpPr>
              <p:cNvPr id="158751" name="Rectangle 35"/>
              <p:cNvSpPr>
                <a:spLocks/>
              </p:cNvSpPr>
              <p:nvPr/>
            </p:nvSpPr>
            <p:spPr bwMode="auto">
              <a:xfrm>
                <a:off x="0" y="45"/>
                <a:ext cx="828" cy="216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lIns="0" tIns="0" rIns="0" bIns="0" anchor="ctr">
                <a:prstTxWarp prst="textNoShape">
                  <a:avLst/>
                </a:prstTxWarp>
              </a:bodyPr>
              <a:lstStyle/>
              <a:p>
                <a:pPr algn="ctr"/>
                <a:r>
                  <a:rPr lang="en-US" sz="1000" dirty="0">
                    <a:ea typeface="Gill Sans" charset="0"/>
                    <a:cs typeface="Gill Sans" charset="0"/>
                  </a:rPr>
                  <a:t>ARIN</a:t>
                </a:r>
              </a:p>
            </p:txBody>
          </p:sp>
        </p:grpSp>
        <p:grpSp>
          <p:nvGrpSpPr>
            <p:cNvPr id="13" name="Group 36"/>
            <p:cNvGrpSpPr>
              <a:grpSpLocks/>
            </p:cNvGrpSpPr>
            <p:nvPr/>
          </p:nvGrpSpPr>
          <p:grpSpPr bwMode="auto">
            <a:xfrm>
              <a:off x="5384800" y="6578600"/>
              <a:ext cx="1654175" cy="487363"/>
              <a:chOff x="0" y="0"/>
              <a:chExt cx="1042" cy="307"/>
            </a:xfrm>
          </p:grpSpPr>
          <p:pic>
            <p:nvPicPr>
              <p:cNvPr id="23589" name="Picture 37"/>
              <p:cNvPicPr>
                <a:picLocks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138" y="-24"/>
                <a:ext cx="752" cy="360"/>
              </a:xfrm>
              <a:prstGeom prst="rect">
                <a:avLst/>
              </a:prstGeom>
              <a:noFill/>
              <a:ln w="12700" cap="flat">
                <a:noFill/>
                <a:miter lim="800000"/>
                <a:headEnd/>
                <a:tailEnd/>
              </a:ln>
              <a:effectLst>
                <a:outerShdw blurRad="127000" dist="76199" dir="2700000" algn="ctr" rotWithShape="0">
                  <a:schemeClr val="bg2">
                    <a:alpha val="75000"/>
                  </a:schemeClr>
                </a:outerShdw>
              </a:effectLst>
            </p:spPr>
          </p:pic>
          <p:sp>
            <p:nvSpPr>
              <p:cNvPr id="158749" name="Rectangle 38"/>
              <p:cNvSpPr>
                <a:spLocks/>
              </p:cNvSpPr>
              <p:nvPr/>
            </p:nvSpPr>
            <p:spPr bwMode="auto">
              <a:xfrm>
                <a:off x="0" y="45"/>
                <a:ext cx="1042" cy="216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lIns="0" tIns="0" rIns="0" bIns="0" anchor="ctr">
                <a:prstTxWarp prst="textNoShape">
                  <a:avLst/>
                </a:prstTxWarp>
              </a:bodyPr>
              <a:lstStyle/>
              <a:p>
                <a:pPr algn="ctr"/>
                <a:r>
                  <a:rPr lang="en-US" sz="1000" dirty="0">
                    <a:ea typeface="Gill Sans" charset="0"/>
                    <a:cs typeface="Gill Sans" charset="0"/>
                  </a:rPr>
                  <a:t>LACNIC</a:t>
                </a:r>
              </a:p>
            </p:txBody>
          </p:sp>
        </p:grpSp>
        <p:sp>
          <p:nvSpPr>
            <p:cNvPr id="158739" name="Line 39"/>
            <p:cNvSpPr>
              <a:spLocks noChangeShapeType="1"/>
            </p:cNvSpPr>
            <p:nvPr/>
          </p:nvSpPr>
          <p:spPr bwMode="auto">
            <a:xfrm rot="10800000">
              <a:off x="6223000" y="6045200"/>
              <a:ext cx="6350" cy="46037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miter lim="800000"/>
              <a:headEnd type="stealth" w="med" len="med"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4" name="Group 40"/>
            <p:cNvGrpSpPr>
              <a:grpSpLocks/>
            </p:cNvGrpSpPr>
            <p:nvPr/>
          </p:nvGrpSpPr>
          <p:grpSpPr bwMode="auto">
            <a:xfrm>
              <a:off x="3141663" y="3795713"/>
              <a:ext cx="2268537" cy="1060450"/>
              <a:chOff x="0" y="0"/>
              <a:chExt cx="1428" cy="667"/>
            </a:xfrm>
          </p:grpSpPr>
          <p:grpSp>
            <p:nvGrpSpPr>
              <p:cNvPr id="15" name="Group 41"/>
              <p:cNvGrpSpPr>
                <a:grpSpLocks/>
              </p:cNvGrpSpPr>
              <p:nvPr/>
            </p:nvGrpSpPr>
            <p:grpSpPr bwMode="auto">
              <a:xfrm>
                <a:off x="0" y="0"/>
                <a:ext cx="1042" cy="307"/>
                <a:chOff x="0" y="0"/>
                <a:chExt cx="1042" cy="307"/>
              </a:xfrm>
            </p:grpSpPr>
            <p:pic>
              <p:nvPicPr>
                <p:cNvPr id="23594" name="Picture 42"/>
                <p:cNvPicPr>
                  <a:picLocks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138" y="-24"/>
                  <a:ext cx="752" cy="356"/>
                </a:xfrm>
                <a:prstGeom prst="rect">
                  <a:avLst/>
                </a:prstGeom>
                <a:noFill/>
                <a:ln w="12700" cap="flat">
                  <a:noFill/>
                  <a:miter lim="800000"/>
                  <a:headEnd/>
                  <a:tailEnd/>
                </a:ln>
                <a:effectLst>
                  <a:outerShdw blurRad="127000" dist="76199" dir="2700000" algn="ctr" rotWithShape="0">
                    <a:schemeClr val="bg2">
                      <a:alpha val="75000"/>
                    </a:schemeClr>
                  </a:outerShdw>
                </a:effectLst>
              </p:spPr>
            </p:pic>
            <p:sp>
              <p:nvSpPr>
                <p:cNvPr id="158747" name="Rectangle 43"/>
                <p:cNvSpPr>
                  <a:spLocks/>
                </p:cNvSpPr>
                <p:nvPr/>
              </p:nvSpPr>
              <p:spPr bwMode="auto">
                <a:xfrm>
                  <a:off x="0" y="45"/>
                  <a:ext cx="1042" cy="216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lIns="0" tIns="0" rIns="0" bIns="0" anchor="ctr">
                  <a:prstTxWarp prst="textNoShape">
                    <a:avLst/>
                  </a:prstTxWarp>
                </a:bodyPr>
                <a:lstStyle/>
                <a:p>
                  <a:pPr algn="ctr"/>
                  <a:r>
                    <a:rPr lang="en-US" sz="1000" dirty="0">
                      <a:ea typeface="Gill Sans" charset="0"/>
                      <a:cs typeface="Gill Sans" charset="0"/>
                    </a:rPr>
                    <a:t>Signer1</a:t>
                  </a:r>
                </a:p>
              </p:txBody>
            </p:sp>
          </p:grpSp>
          <p:sp>
            <p:nvSpPr>
              <p:cNvPr id="158742" name="Line 44"/>
              <p:cNvSpPr>
                <a:spLocks noChangeShapeType="1"/>
              </p:cNvSpPr>
              <p:nvPr/>
            </p:nvSpPr>
            <p:spPr bwMode="auto">
              <a:xfrm flipH="1">
                <a:off x="1058" y="147"/>
                <a:ext cx="370" cy="2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miter lim="800000"/>
                <a:headEnd type="stealth" w="med" len="med"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6" name="Group 45"/>
              <p:cNvGrpSpPr>
                <a:grpSpLocks/>
              </p:cNvGrpSpPr>
              <p:nvPr/>
            </p:nvGrpSpPr>
            <p:grpSpPr bwMode="auto">
              <a:xfrm>
                <a:off x="204" y="360"/>
                <a:ext cx="1042" cy="307"/>
                <a:chOff x="0" y="0"/>
                <a:chExt cx="1042" cy="307"/>
              </a:xfrm>
            </p:grpSpPr>
            <p:pic>
              <p:nvPicPr>
                <p:cNvPr id="23598" name="Picture 46"/>
                <p:cNvPicPr>
                  <a:picLocks noChangeArrowheads="1"/>
                </p:cNvPicPr>
                <p:nvPr/>
              </p:nvPicPr>
              <p:blipFill>
                <a:blip r:embed="rId5"/>
                <a:srcRect/>
                <a:stretch>
                  <a:fillRect/>
                </a:stretch>
              </p:blipFill>
              <p:spPr bwMode="auto">
                <a:xfrm>
                  <a:off x="138" y="-24"/>
                  <a:ext cx="752" cy="356"/>
                </a:xfrm>
                <a:prstGeom prst="rect">
                  <a:avLst/>
                </a:prstGeom>
                <a:noFill/>
                <a:ln w="12700" cap="flat">
                  <a:noFill/>
                  <a:miter lim="800000"/>
                  <a:headEnd/>
                  <a:tailEnd/>
                </a:ln>
                <a:effectLst>
                  <a:outerShdw blurRad="127000" dist="76199" dir="2700000" algn="ctr" rotWithShape="0">
                    <a:schemeClr val="bg2">
                      <a:alpha val="75000"/>
                    </a:schemeClr>
                  </a:outerShdw>
                </a:effectLst>
              </p:spPr>
            </p:pic>
            <p:sp>
              <p:nvSpPr>
                <p:cNvPr id="158745" name="Rectangle 47"/>
                <p:cNvSpPr>
                  <a:spLocks/>
                </p:cNvSpPr>
                <p:nvPr/>
              </p:nvSpPr>
              <p:spPr bwMode="auto">
                <a:xfrm>
                  <a:off x="0" y="45"/>
                  <a:ext cx="1042" cy="216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lIns="0" tIns="0" rIns="0" bIns="0" anchor="ctr">
                  <a:prstTxWarp prst="textNoShape">
                    <a:avLst/>
                  </a:prstTxWarp>
                </a:bodyPr>
                <a:lstStyle/>
                <a:p>
                  <a:pPr algn="ctr"/>
                  <a:r>
                    <a:rPr lang="en-US" sz="1000" dirty="0">
                      <a:ea typeface="Gill Sans" charset="0"/>
                      <a:cs typeface="Gill Sans" charset="0"/>
                    </a:rPr>
                    <a:t>Signer2</a:t>
                  </a:r>
                </a:p>
              </p:txBody>
            </p:sp>
          </p:grpSp>
        </p:grpSp>
      </p:grp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APNIC Services – </a:t>
            </a:r>
            <a:r>
              <a:rPr lang="en-AU" dirty="0" err="1" smtClean="0"/>
              <a:t>DNSsec</a:t>
            </a:r>
            <a:endParaRPr lang="en-US" dirty="0"/>
          </a:p>
        </p:txBody>
      </p:sp>
      <p:sp>
        <p:nvSpPr>
          <p:cNvPr id="51" name="Content Placeholder 5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15975">
              <a:buFont typeface="Arial" charset="0"/>
              <a:buChar char="•"/>
            </a:pPr>
            <a:r>
              <a:rPr lang="en-US" sz="2000" dirty="0" smtClean="0"/>
              <a:t>Scope</a:t>
            </a:r>
          </a:p>
          <a:p>
            <a:pPr marL="1331913" lvl="1">
              <a:buFont typeface="Arial" charset="0"/>
              <a:buChar char="•"/>
            </a:pPr>
            <a:r>
              <a:rPr lang="en-US" sz="1800" dirty="0" smtClean="0"/>
              <a:t>APNIC reverse zones</a:t>
            </a:r>
            <a:endParaRPr lang="en-US" sz="2000" dirty="0" smtClean="0"/>
          </a:p>
          <a:p>
            <a:pPr marL="815975">
              <a:buFont typeface="Arial" charset="0"/>
              <a:buChar char="•"/>
            </a:pPr>
            <a:r>
              <a:rPr lang="en-US" sz="2000" dirty="0" smtClean="0"/>
              <a:t>DNSSEC signer role</a:t>
            </a:r>
          </a:p>
          <a:p>
            <a:pPr marL="1331913" lvl="1">
              <a:buFont typeface="Arial" charset="0"/>
              <a:buChar char="•"/>
            </a:pPr>
            <a:r>
              <a:rPr lang="en-US" sz="1800" dirty="0" smtClean="0"/>
              <a:t>Transfer zones from master DNS upon changes</a:t>
            </a:r>
          </a:p>
          <a:p>
            <a:pPr marL="1331913" lvl="1">
              <a:buFont typeface="Arial" charset="0"/>
              <a:buChar char="•"/>
            </a:pPr>
            <a:r>
              <a:rPr lang="en-US" sz="1800" dirty="0" smtClean="0"/>
              <a:t>Digitally signs relevant resources records</a:t>
            </a:r>
          </a:p>
          <a:p>
            <a:pPr marL="1331913" lvl="1">
              <a:buFont typeface="Arial" charset="0"/>
              <a:buChar char="•"/>
            </a:pPr>
            <a:r>
              <a:rPr lang="en-US" sz="1800" dirty="0" smtClean="0"/>
              <a:t>Notify secondary DNS and distribution servers to update zones</a:t>
            </a:r>
          </a:p>
          <a:p>
            <a:pPr marL="1331913" lvl="1">
              <a:buFont typeface="Arial" charset="0"/>
              <a:buChar char="•"/>
            </a:pPr>
            <a:r>
              <a:rPr lang="en-US" sz="1800" dirty="0" smtClean="0"/>
              <a:t>Automatic zone signing key rollover monthly</a:t>
            </a:r>
          </a:p>
          <a:p>
            <a:pPr marL="1331913" lvl="1">
              <a:buFont typeface="Arial" charset="0"/>
              <a:buChar char="•"/>
            </a:pPr>
            <a:r>
              <a:rPr lang="en-US" sz="1800" dirty="0" smtClean="0"/>
              <a:t>Automatic key signing key rollover yearly</a:t>
            </a:r>
          </a:p>
          <a:p>
            <a:pPr marL="815975">
              <a:buFont typeface="Arial" charset="0"/>
              <a:buChar char="•"/>
            </a:pPr>
            <a:r>
              <a:rPr lang="en-US" sz="2000" dirty="0" smtClean="0"/>
              <a:t>DS records handling</a:t>
            </a:r>
          </a:p>
          <a:p>
            <a:pPr marL="1331913" lvl="1">
              <a:buFont typeface="Arial" charset="0"/>
              <a:buChar char="•"/>
            </a:pPr>
            <a:r>
              <a:rPr lang="en-US" sz="1800" dirty="0" smtClean="0"/>
              <a:t>DS records updates to IANA once a year after KSK rollover</a:t>
            </a:r>
          </a:p>
          <a:p>
            <a:pPr marL="1331913" lvl="1">
              <a:buFont typeface="Arial" charset="0"/>
              <a:buChar char="•"/>
            </a:pPr>
            <a:r>
              <a:rPr lang="en-US" sz="1800" dirty="0" smtClean="0"/>
              <a:t>Member DS registrations via </a:t>
            </a:r>
            <a:r>
              <a:rPr lang="en-US" sz="1800" dirty="0" err="1" smtClean="0"/>
              <a:t>MyAPNIC</a:t>
            </a:r>
            <a:r>
              <a:rPr lang="en-US" sz="1800" dirty="0" smtClean="0"/>
              <a:t> web portal</a:t>
            </a:r>
          </a:p>
          <a:p>
            <a:endParaRPr lang="en-US" sz="2400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1"/>
          <p:cNvSpPr>
            <a:spLocks noGrp="1" noChangeArrowheads="1"/>
          </p:cNvSpPr>
          <p:nvPr>
            <p:ph type="title"/>
          </p:nvPr>
        </p:nvSpPr>
        <p:spPr>
          <a:xfrm>
            <a:off x="589359" y="294679"/>
            <a:ext cx="7358063" cy="1526977"/>
          </a:xfrm>
        </p:spPr>
        <p:txBody>
          <a:bodyPr/>
          <a:lstStyle/>
          <a:p>
            <a:r>
              <a:rPr lang="en-AU" dirty="0" smtClean="0"/>
              <a:t>APNIC Services – DNS </a:t>
            </a:r>
            <a:r>
              <a:rPr lang="en-AU" sz="2800" dirty="0" smtClean="0"/>
              <a:t>(</a:t>
            </a:r>
            <a:r>
              <a:rPr lang="en-US" sz="2800" dirty="0" smtClean="0"/>
              <a:t>Secondary) </a:t>
            </a:r>
            <a:endParaRPr lang="en-US" dirty="0"/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660797" y="1875235"/>
            <a:ext cx="1454423" cy="788045"/>
            <a:chOff x="0" y="0"/>
            <a:chExt cx="828" cy="307"/>
          </a:xfrm>
        </p:grpSpPr>
        <p:pic>
          <p:nvPicPr>
            <p:cNvPr id="24579" name="Picture 3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4" y="-24"/>
              <a:ext cx="752" cy="360"/>
            </a:xfrm>
            <a:prstGeom prst="rect">
              <a:avLst/>
            </a:prstGeom>
            <a:noFill/>
            <a:ln w="12700" cap="flat">
              <a:noFill/>
              <a:miter lim="800000"/>
              <a:headEnd/>
              <a:tailEnd/>
            </a:ln>
            <a:effectLst>
              <a:outerShdw blurRad="127000" dist="76199" dir="2700000" algn="ctr" rotWithShape="0">
                <a:schemeClr val="bg2">
                  <a:alpha val="75000"/>
                </a:schemeClr>
              </a:outerShdw>
            </a:effectLst>
          </p:spPr>
        </p:pic>
        <p:sp>
          <p:nvSpPr>
            <p:cNvPr id="160800" name="Rectangle 4"/>
            <p:cNvSpPr>
              <a:spLocks/>
            </p:cNvSpPr>
            <p:nvPr/>
          </p:nvSpPr>
          <p:spPr bwMode="auto">
            <a:xfrm>
              <a:off x="0" y="45"/>
              <a:ext cx="828" cy="2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0" tIns="0" rIns="0" bIns="0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000" dirty="0" err="1">
                  <a:ea typeface="Gill Sans" charset="0"/>
                  <a:cs typeface="Gill Sans" charset="0"/>
                </a:rPr>
                <a:t>ccTLDs</a:t>
              </a:r>
              <a:endParaRPr lang="en-US" sz="1000" dirty="0">
                <a:ea typeface="Gill Sans" charset="0"/>
                <a:cs typeface="Gill Sans" charset="0"/>
              </a:endParaRPr>
            </a:p>
          </p:txBody>
        </p:sp>
      </p:grpSp>
      <p:grpSp>
        <p:nvGrpSpPr>
          <p:cNvPr id="3" name="Group 5"/>
          <p:cNvGrpSpPr>
            <a:grpSpLocks/>
          </p:cNvGrpSpPr>
          <p:nvPr/>
        </p:nvGrpSpPr>
        <p:grpSpPr bwMode="auto">
          <a:xfrm>
            <a:off x="1967880" y="1875235"/>
            <a:ext cx="1828354" cy="788045"/>
            <a:chOff x="0" y="0"/>
            <a:chExt cx="1042" cy="307"/>
          </a:xfrm>
        </p:grpSpPr>
        <p:pic>
          <p:nvPicPr>
            <p:cNvPr id="24582" name="Picture 6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38" y="-24"/>
              <a:ext cx="752" cy="360"/>
            </a:xfrm>
            <a:prstGeom prst="rect">
              <a:avLst/>
            </a:prstGeom>
            <a:noFill/>
            <a:ln w="12700" cap="flat">
              <a:noFill/>
              <a:miter lim="800000"/>
              <a:headEnd/>
              <a:tailEnd/>
            </a:ln>
            <a:effectLst>
              <a:outerShdw blurRad="127000" dist="76199" dir="2700000" algn="ctr" rotWithShape="0">
                <a:schemeClr val="bg2">
                  <a:alpha val="75000"/>
                </a:schemeClr>
              </a:outerShdw>
            </a:effectLst>
          </p:spPr>
        </p:pic>
        <p:sp>
          <p:nvSpPr>
            <p:cNvPr id="160798" name="Rectangle 7"/>
            <p:cNvSpPr>
              <a:spLocks/>
            </p:cNvSpPr>
            <p:nvPr/>
          </p:nvSpPr>
          <p:spPr bwMode="auto">
            <a:xfrm>
              <a:off x="0" y="45"/>
              <a:ext cx="1042" cy="2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0" tIns="0" rIns="0" bIns="0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000" dirty="0">
                  <a:ea typeface="Gill Sans" charset="0"/>
                  <a:cs typeface="Gill Sans" charset="0"/>
                </a:rPr>
                <a:t>Member</a:t>
              </a:r>
            </a:p>
          </p:txBody>
        </p:sp>
      </p:grpSp>
      <p:grpSp>
        <p:nvGrpSpPr>
          <p:cNvPr id="4" name="Group 8"/>
          <p:cNvGrpSpPr>
            <a:grpSpLocks/>
          </p:cNvGrpSpPr>
          <p:nvPr/>
        </p:nvGrpSpPr>
        <p:grpSpPr bwMode="auto">
          <a:xfrm>
            <a:off x="5107782" y="4071937"/>
            <a:ext cx="1297037" cy="924223"/>
            <a:chOff x="138" y="-24"/>
            <a:chExt cx="1003" cy="360"/>
          </a:xfrm>
        </p:grpSpPr>
        <p:pic>
          <p:nvPicPr>
            <p:cNvPr id="24585" name="Picture 9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38" y="-24"/>
              <a:ext cx="1003" cy="360"/>
            </a:xfrm>
            <a:prstGeom prst="rect">
              <a:avLst/>
            </a:prstGeom>
            <a:noFill/>
            <a:ln w="12700" cap="flat">
              <a:noFill/>
              <a:miter lim="800000"/>
              <a:headEnd/>
              <a:tailEnd/>
            </a:ln>
            <a:effectLst>
              <a:outerShdw blurRad="127000" dist="76199" dir="2700000" algn="ctr" rotWithShape="0">
                <a:schemeClr val="bg2">
                  <a:alpha val="75000"/>
                </a:schemeClr>
              </a:outerShdw>
            </a:effectLst>
          </p:spPr>
        </p:pic>
        <p:sp>
          <p:nvSpPr>
            <p:cNvPr id="160796" name="Rectangle 10"/>
            <p:cNvSpPr>
              <a:spLocks/>
            </p:cNvSpPr>
            <p:nvPr/>
          </p:nvSpPr>
          <p:spPr bwMode="auto">
            <a:xfrm>
              <a:off x="221" y="59"/>
              <a:ext cx="847" cy="2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0" tIns="0" rIns="0" bIns="0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000" dirty="0">
                  <a:ea typeface="Gill Sans" charset="0"/>
                  <a:cs typeface="Gill Sans" charset="0"/>
                </a:rPr>
                <a:t>SEC4</a:t>
              </a:r>
            </a:p>
          </p:txBody>
        </p:sp>
      </p:grpSp>
      <p:grpSp>
        <p:nvGrpSpPr>
          <p:cNvPr id="5" name="Group 11"/>
          <p:cNvGrpSpPr>
            <a:grpSpLocks/>
          </p:cNvGrpSpPr>
          <p:nvPr/>
        </p:nvGrpSpPr>
        <p:grpSpPr bwMode="auto">
          <a:xfrm>
            <a:off x="1991320" y="4125516"/>
            <a:ext cx="1453307" cy="788045"/>
            <a:chOff x="0" y="0"/>
            <a:chExt cx="828" cy="307"/>
          </a:xfrm>
        </p:grpSpPr>
        <p:pic>
          <p:nvPicPr>
            <p:cNvPr id="24588" name="Picture 12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4" y="-24"/>
              <a:ext cx="752" cy="360"/>
            </a:xfrm>
            <a:prstGeom prst="rect">
              <a:avLst/>
            </a:prstGeom>
            <a:noFill/>
            <a:ln w="12700" cap="flat">
              <a:noFill/>
              <a:miter lim="800000"/>
              <a:headEnd/>
              <a:tailEnd/>
            </a:ln>
            <a:effectLst>
              <a:outerShdw blurRad="127000" dist="76199" dir="2700000" algn="ctr" rotWithShape="0">
                <a:schemeClr val="bg2">
                  <a:alpha val="75000"/>
                </a:schemeClr>
              </a:outerShdw>
            </a:effectLst>
          </p:spPr>
        </p:pic>
        <p:sp>
          <p:nvSpPr>
            <p:cNvPr id="160794" name="Rectangle 13"/>
            <p:cNvSpPr>
              <a:spLocks/>
            </p:cNvSpPr>
            <p:nvPr/>
          </p:nvSpPr>
          <p:spPr bwMode="auto">
            <a:xfrm>
              <a:off x="0" y="45"/>
              <a:ext cx="828" cy="2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0" tIns="0" rIns="0" bIns="0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000" dirty="0">
                  <a:ea typeface="Gill Sans" charset="0"/>
                  <a:cs typeface="Gill Sans" charset="0"/>
                </a:rPr>
                <a:t>SEC1</a:t>
              </a:r>
            </a:p>
          </p:txBody>
        </p:sp>
      </p:grpSp>
      <p:grpSp>
        <p:nvGrpSpPr>
          <p:cNvPr id="6" name="Group 14"/>
          <p:cNvGrpSpPr>
            <a:grpSpLocks/>
          </p:cNvGrpSpPr>
          <p:nvPr/>
        </p:nvGrpSpPr>
        <p:grpSpPr bwMode="auto">
          <a:xfrm>
            <a:off x="3338587" y="4125516"/>
            <a:ext cx="1828354" cy="788045"/>
            <a:chOff x="0" y="0"/>
            <a:chExt cx="1042" cy="307"/>
          </a:xfrm>
        </p:grpSpPr>
        <p:pic>
          <p:nvPicPr>
            <p:cNvPr id="24591" name="Picture 15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38" y="-24"/>
              <a:ext cx="752" cy="360"/>
            </a:xfrm>
            <a:prstGeom prst="rect">
              <a:avLst/>
            </a:prstGeom>
            <a:noFill/>
            <a:ln w="12700" cap="flat">
              <a:noFill/>
              <a:miter lim="800000"/>
              <a:headEnd/>
              <a:tailEnd/>
            </a:ln>
            <a:effectLst>
              <a:outerShdw blurRad="127000" dist="76199" dir="2700000" algn="ctr" rotWithShape="0">
                <a:schemeClr val="bg2">
                  <a:alpha val="75000"/>
                </a:schemeClr>
              </a:outerShdw>
            </a:effectLst>
          </p:spPr>
        </p:pic>
        <p:sp>
          <p:nvSpPr>
            <p:cNvPr id="160792" name="Rectangle 16"/>
            <p:cNvSpPr>
              <a:spLocks/>
            </p:cNvSpPr>
            <p:nvPr/>
          </p:nvSpPr>
          <p:spPr bwMode="auto">
            <a:xfrm>
              <a:off x="0" y="45"/>
              <a:ext cx="1042" cy="2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0" tIns="0" rIns="0" bIns="0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000" dirty="0">
                  <a:ea typeface="Gill Sans" charset="0"/>
                  <a:cs typeface="Gill Sans" charset="0"/>
                </a:rPr>
                <a:t>SEC3</a:t>
              </a:r>
            </a:p>
          </p:txBody>
        </p:sp>
      </p:grpSp>
      <p:grpSp>
        <p:nvGrpSpPr>
          <p:cNvPr id="7" name="Group 17"/>
          <p:cNvGrpSpPr>
            <a:grpSpLocks/>
          </p:cNvGrpSpPr>
          <p:nvPr/>
        </p:nvGrpSpPr>
        <p:grpSpPr bwMode="auto">
          <a:xfrm>
            <a:off x="6333381" y="1875235"/>
            <a:ext cx="1828354" cy="788045"/>
            <a:chOff x="0" y="0"/>
            <a:chExt cx="1042" cy="307"/>
          </a:xfrm>
        </p:grpSpPr>
        <p:pic>
          <p:nvPicPr>
            <p:cNvPr id="24594" name="Picture 18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38" y="-24"/>
              <a:ext cx="752" cy="360"/>
            </a:xfrm>
            <a:prstGeom prst="rect">
              <a:avLst/>
            </a:prstGeom>
            <a:noFill/>
            <a:ln w="12700" cap="flat">
              <a:noFill/>
              <a:miter lim="800000"/>
              <a:headEnd/>
              <a:tailEnd/>
            </a:ln>
            <a:effectLst>
              <a:outerShdw blurRad="127000" dist="76199" dir="2700000" algn="ctr" rotWithShape="0">
                <a:schemeClr val="bg2">
                  <a:alpha val="75000"/>
                </a:schemeClr>
              </a:outerShdw>
            </a:effectLst>
          </p:spPr>
        </p:pic>
        <p:sp>
          <p:nvSpPr>
            <p:cNvPr id="160790" name="Rectangle 19"/>
            <p:cNvSpPr>
              <a:spLocks/>
            </p:cNvSpPr>
            <p:nvPr/>
          </p:nvSpPr>
          <p:spPr bwMode="auto">
            <a:xfrm>
              <a:off x="0" y="45"/>
              <a:ext cx="1042" cy="2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0" tIns="0" rIns="0" bIns="0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000" dirty="0">
                  <a:ea typeface="Gill Sans" charset="0"/>
                  <a:cs typeface="Gill Sans" charset="0"/>
                </a:rPr>
                <a:t>RIPE</a:t>
              </a:r>
            </a:p>
          </p:txBody>
        </p:sp>
      </p:grpSp>
      <p:grpSp>
        <p:nvGrpSpPr>
          <p:cNvPr id="8" name="Group 20"/>
          <p:cNvGrpSpPr>
            <a:grpSpLocks/>
          </p:cNvGrpSpPr>
          <p:nvPr/>
        </p:nvGrpSpPr>
        <p:grpSpPr bwMode="auto">
          <a:xfrm>
            <a:off x="3568527" y="1875235"/>
            <a:ext cx="1480096" cy="788045"/>
            <a:chOff x="0" y="0"/>
            <a:chExt cx="844" cy="307"/>
          </a:xfrm>
        </p:grpSpPr>
        <p:pic>
          <p:nvPicPr>
            <p:cNvPr id="24597" name="Picture 21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2" y="-24"/>
              <a:ext cx="752" cy="360"/>
            </a:xfrm>
            <a:prstGeom prst="rect">
              <a:avLst/>
            </a:prstGeom>
            <a:noFill/>
            <a:ln w="12700" cap="flat">
              <a:noFill/>
              <a:miter lim="800000"/>
              <a:headEnd/>
              <a:tailEnd/>
            </a:ln>
            <a:effectLst>
              <a:outerShdw blurRad="127000" dist="76199" dir="2700000" algn="ctr" rotWithShape="0">
                <a:schemeClr val="bg2">
                  <a:alpha val="75000"/>
                </a:schemeClr>
              </a:outerShdw>
            </a:effectLst>
          </p:spPr>
        </p:pic>
        <p:sp>
          <p:nvSpPr>
            <p:cNvPr id="160788" name="Rectangle 22"/>
            <p:cNvSpPr>
              <a:spLocks/>
            </p:cNvSpPr>
            <p:nvPr/>
          </p:nvSpPr>
          <p:spPr bwMode="auto">
            <a:xfrm>
              <a:off x="0" y="43"/>
              <a:ext cx="844" cy="22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0" tIns="0" rIns="0" bIns="0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000" dirty="0">
                  <a:ea typeface="Gill Sans" charset="0"/>
                  <a:cs typeface="Gill Sans" charset="0"/>
                </a:rPr>
                <a:t>ARIN</a:t>
              </a:r>
            </a:p>
          </p:txBody>
        </p:sp>
      </p:grpSp>
      <p:grpSp>
        <p:nvGrpSpPr>
          <p:cNvPr id="9" name="Group 23"/>
          <p:cNvGrpSpPr>
            <a:grpSpLocks/>
          </p:cNvGrpSpPr>
          <p:nvPr/>
        </p:nvGrpSpPr>
        <p:grpSpPr bwMode="auto">
          <a:xfrm>
            <a:off x="4943699" y="1875235"/>
            <a:ext cx="1828354" cy="788045"/>
            <a:chOff x="0" y="0"/>
            <a:chExt cx="1042" cy="307"/>
          </a:xfrm>
        </p:grpSpPr>
        <p:pic>
          <p:nvPicPr>
            <p:cNvPr id="24600" name="Picture 24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38" y="-24"/>
              <a:ext cx="752" cy="360"/>
            </a:xfrm>
            <a:prstGeom prst="rect">
              <a:avLst/>
            </a:prstGeom>
            <a:noFill/>
            <a:ln w="12700" cap="flat">
              <a:noFill/>
              <a:miter lim="800000"/>
              <a:headEnd/>
              <a:tailEnd/>
            </a:ln>
            <a:effectLst>
              <a:outerShdw blurRad="127000" dist="76199" dir="2700000" algn="ctr" rotWithShape="0">
                <a:schemeClr val="bg2">
                  <a:alpha val="75000"/>
                </a:schemeClr>
              </a:outerShdw>
            </a:effectLst>
          </p:spPr>
        </p:pic>
        <p:sp>
          <p:nvSpPr>
            <p:cNvPr id="160786" name="Rectangle 25"/>
            <p:cNvSpPr>
              <a:spLocks/>
            </p:cNvSpPr>
            <p:nvPr/>
          </p:nvSpPr>
          <p:spPr bwMode="auto">
            <a:xfrm>
              <a:off x="0" y="45"/>
              <a:ext cx="1042" cy="2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0" tIns="0" rIns="0" bIns="0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000" dirty="0">
                  <a:ea typeface="Gill Sans" charset="0"/>
                  <a:cs typeface="Gill Sans" charset="0"/>
                </a:rPr>
                <a:t>LACNIC</a:t>
              </a:r>
            </a:p>
          </p:txBody>
        </p:sp>
      </p:grpSp>
      <p:sp>
        <p:nvSpPr>
          <p:cNvPr id="160779" name="Rectangle 26"/>
          <p:cNvSpPr>
            <a:spLocks/>
          </p:cNvSpPr>
          <p:nvPr/>
        </p:nvSpPr>
        <p:spPr bwMode="auto">
          <a:xfrm>
            <a:off x="2536032" y="5036344"/>
            <a:ext cx="346025" cy="20005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US" sz="1300" dirty="0">
                <a:ea typeface="Gill Sans" charset="0"/>
                <a:cs typeface="Gill Sans" charset="0"/>
              </a:rPr>
              <a:t>AU</a:t>
            </a:r>
          </a:p>
        </p:txBody>
      </p:sp>
      <p:sp>
        <p:nvSpPr>
          <p:cNvPr id="160780" name="Rectangle 27"/>
          <p:cNvSpPr>
            <a:spLocks/>
          </p:cNvSpPr>
          <p:nvPr/>
        </p:nvSpPr>
        <p:spPr bwMode="auto">
          <a:xfrm>
            <a:off x="4143375" y="5036344"/>
            <a:ext cx="221010" cy="20005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US" sz="1300" dirty="0">
                <a:ea typeface="Gill Sans" charset="0"/>
                <a:cs typeface="Gill Sans" charset="0"/>
              </a:rPr>
              <a:t>JP</a:t>
            </a:r>
          </a:p>
        </p:txBody>
      </p:sp>
      <p:sp>
        <p:nvSpPr>
          <p:cNvPr id="160781" name="Rectangle 28"/>
          <p:cNvSpPr>
            <a:spLocks/>
          </p:cNvSpPr>
          <p:nvPr/>
        </p:nvSpPr>
        <p:spPr bwMode="auto">
          <a:xfrm>
            <a:off x="5589985" y="5036344"/>
            <a:ext cx="354955" cy="20005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US" sz="1300" dirty="0">
                <a:ea typeface="Gill Sans" charset="0"/>
                <a:cs typeface="Gill Sans" charset="0"/>
              </a:rPr>
              <a:t>HK</a:t>
            </a:r>
          </a:p>
        </p:txBody>
      </p:sp>
      <p:sp>
        <p:nvSpPr>
          <p:cNvPr id="160782" name="Line 29"/>
          <p:cNvSpPr>
            <a:spLocks noChangeShapeType="1"/>
          </p:cNvSpPr>
          <p:nvPr/>
        </p:nvSpPr>
        <p:spPr bwMode="auto">
          <a:xfrm rot="10800000">
            <a:off x="4349875" y="3016002"/>
            <a:ext cx="6697" cy="744513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 type="stealth" w="med" len="med"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0783" name="Line 30"/>
          <p:cNvSpPr>
            <a:spLocks noChangeShapeType="1"/>
          </p:cNvSpPr>
          <p:nvPr/>
        </p:nvSpPr>
        <p:spPr bwMode="auto">
          <a:xfrm rot="10800000">
            <a:off x="5697141" y="3016002"/>
            <a:ext cx="6697" cy="744513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 type="stealth" w="med" len="med"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0784" name="Line 31"/>
          <p:cNvSpPr>
            <a:spLocks noChangeShapeType="1"/>
          </p:cNvSpPr>
          <p:nvPr/>
        </p:nvSpPr>
        <p:spPr bwMode="auto">
          <a:xfrm rot="10800000">
            <a:off x="2834060" y="3016002"/>
            <a:ext cx="6697" cy="744513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 type="stealth" w="med" len="med"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160735"/>
            <a:ext cx="7696200" cy="1664271"/>
          </a:xfrm>
        </p:spPr>
        <p:txBody>
          <a:bodyPr/>
          <a:lstStyle/>
          <a:p>
            <a:r>
              <a:rPr lang="en-AU" dirty="0" smtClean="0"/>
              <a:t>APNIC Services – DNS </a:t>
            </a:r>
            <a:r>
              <a:rPr lang="en-US" sz="1800" dirty="0" smtClean="0"/>
              <a:t>in</a:t>
            </a:r>
            <a:r>
              <a:rPr lang="en-US" sz="1800" dirty="0"/>
              <a:t>-</a:t>
            </a:r>
            <a:r>
              <a:rPr lang="en-US" sz="1800" dirty="0" err="1"/>
              <a:t>addr.arpa</a:t>
            </a:r>
            <a:r>
              <a:rPr lang="en-US" sz="1800" dirty="0"/>
              <a:t> anycast</a:t>
            </a:r>
          </a:p>
        </p:txBody>
      </p:sp>
      <p:grpSp>
        <p:nvGrpSpPr>
          <p:cNvPr id="2" name="Group 56"/>
          <p:cNvGrpSpPr>
            <a:grpSpLocks/>
          </p:cNvGrpSpPr>
          <p:nvPr/>
        </p:nvGrpSpPr>
        <p:grpSpPr bwMode="auto">
          <a:xfrm>
            <a:off x="1035844" y="1500188"/>
            <a:ext cx="6858000" cy="4875609"/>
            <a:chOff x="2882900" y="2578100"/>
            <a:chExt cx="7075488" cy="6070600"/>
          </a:xfrm>
        </p:grpSpPr>
        <p:grpSp>
          <p:nvGrpSpPr>
            <p:cNvPr id="3" name="Group 1"/>
            <p:cNvGrpSpPr>
              <a:grpSpLocks/>
            </p:cNvGrpSpPr>
            <p:nvPr/>
          </p:nvGrpSpPr>
          <p:grpSpPr bwMode="auto">
            <a:xfrm>
              <a:off x="7443788" y="4437063"/>
              <a:ext cx="2514600" cy="1701800"/>
              <a:chOff x="0" y="0"/>
              <a:chExt cx="1584" cy="1072"/>
            </a:xfrm>
          </p:grpSpPr>
          <p:sp>
            <p:nvSpPr>
              <p:cNvPr id="161848" name="Freeform 2"/>
              <p:cNvSpPr>
                <a:spLocks/>
              </p:cNvSpPr>
              <p:nvPr/>
            </p:nvSpPr>
            <p:spPr bwMode="auto">
              <a:xfrm>
                <a:off x="32" y="40"/>
                <a:ext cx="1523" cy="1004"/>
              </a:xfrm>
              <a:custGeom>
                <a:avLst/>
                <a:gdLst>
                  <a:gd name="T0" fmla="*/ 1 w 21600"/>
                  <a:gd name="T1" fmla="*/ 0 h 21600"/>
                  <a:gd name="T2" fmla="*/ 0 w 21600"/>
                  <a:gd name="T3" fmla="*/ 0 h 21600"/>
                  <a:gd name="T4" fmla="*/ 0 w 21600"/>
                  <a:gd name="T5" fmla="*/ 1 h 21600"/>
                  <a:gd name="T6" fmla="*/ 1 w 21600"/>
                  <a:gd name="T7" fmla="*/ 1 h 21600"/>
                  <a:gd name="T8" fmla="*/ 1 w 21600"/>
                  <a:gd name="T9" fmla="*/ 1 h 21600"/>
                  <a:gd name="T10" fmla="*/ 1 w 21600"/>
                  <a:gd name="T11" fmla="*/ 2 h 21600"/>
                  <a:gd name="T12" fmla="*/ 2 w 21600"/>
                  <a:gd name="T13" fmla="*/ 2 h 21600"/>
                  <a:gd name="T14" fmla="*/ 3 w 21600"/>
                  <a:gd name="T15" fmla="*/ 2 h 21600"/>
                  <a:gd name="T16" fmla="*/ 3 w 21600"/>
                  <a:gd name="T17" fmla="*/ 2 h 21600"/>
                  <a:gd name="T18" fmla="*/ 4 w 21600"/>
                  <a:gd name="T19" fmla="*/ 2 h 21600"/>
                  <a:gd name="T20" fmla="*/ 5 w 21600"/>
                  <a:gd name="T21" fmla="*/ 2 h 21600"/>
                  <a:gd name="T22" fmla="*/ 6 w 21600"/>
                  <a:gd name="T23" fmla="*/ 2 h 21600"/>
                  <a:gd name="T24" fmla="*/ 8 w 21600"/>
                  <a:gd name="T25" fmla="*/ 2 h 21600"/>
                  <a:gd name="T26" fmla="*/ 7 w 21600"/>
                  <a:gd name="T27" fmla="*/ 1 h 21600"/>
                  <a:gd name="T28" fmla="*/ 7 w 21600"/>
                  <a:gd name="T29" fmla="*/ 0 h 21600"/>
                  <a:gd name="T30" fmla="*/ 7 w 21600"/>
                  <a:gd name="T31" fmla="*/ 0 h 21600"/>
                  <a:gd name="T32" fmla="*/ 6 w 21600"/>
                  <a:gd name="T33" fmla="*/ 0 h 21600"/>
                  <a:gd name="T34" fmla="*/ 6 w 21600"/>
                  <a:gd name="T35" fmla="*/ 0 h 21600"/>
                  <a:gd name="T36" fmla="*/ 5 w 21600"/>
                  <a:gd name="T37" fmla="*/ 0 h 21600"/>
                  <a:gd name="T38" fmla="*/ 5 w 21600"/>
                  <a:gd name="T39" fmla="*/ 0 h 21600"/>
                  <a:gd name="T40" fmla="*/ 4 w 21600"/>
                  <a:gd name="T41" fmla="*/ 0 h 21600"/>
                  <a:gd name="T42" fmla="*/ 3 w 21600"/>
                  <a:gd name="T43" fmla="*/ 0 h 21600"/>
                  <a:gd name="T44" fmla="*/ 2 w 21600"/>
                  <a:gd name="T45" fmla="*/ 0 h 21600"/>
                  <a:gd name="T46" fmla="*/ 2 w 21600"/>
                  <a:gd name="T47" fmla="*/ 0 h 21600"/>
                  <a:gd name="T48" fmla="*/ 1 w 21600"/>
                  <a:gd name="T49" fmla="*/ 0 h 21600"/>
                  <a:gd name="T50" fmla="*/ 1 w 21600"/>
                  <a:gd name="T51" fmla="*/ 0 h 2160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1600"/>
                  <a:gd name="T79" fmla="*/ 0 h 21600"/>
                  <a:gd name="T80" fmla="*/ 21600 w 21600"/>
                  <a:gd name="T81" fmla="*/ 21600 h 21600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1600" h="21600">
                    <a:moveTo>
                      <a:pt x="2813" y="2339"/>
                    </a:moveTo>
                    <a:lnTo>
                      <a:pt x="0" y="4678"/>
                    </a:lnTo>
                    <a:lnTo>
                      <a:pt x="545" y="7980"/>
                    </a:lnTo>
                    <a:lnTo>
                      <a:pt x="2632" y="10731"/>
                    </a:lnTo>
                    <a:lnTo>
                      <a:pt x="2269" y="11832"/>
                    </a:lnTo>
                    <a:lnTo>
                      <a:pt x="2269" y="15684"/>
                    </a:lnTo>
                    <a:lnTo>
                      <a:pt x="4810" y="16097"/>
                    </a:lnTo>
                    <a:lnTo>
                      <a:pt x="8622" y="15822"/>
                    </a:lnTo>
                    <a:lnTo>
                      <a:pt x="8985" y="20362"/>
                    </a:lnTo>
                    <a:lnTo>
                      <a:pt x="10437" y="20362"/>
                    </a:lnTo>
                    <a:lnTo>
                      <a:pt x="13341" y="21600"/>
                    </a:lnTo>
                    <a:cubicBezTo>
                      <a:pt x="13341" y="21600"/>
                      <a:pt x="17607" y="19536"/>
                      <a:pt x="17607" y="19811"/>
                    </a:cubicBezTo>
                    <a:cubicBezTo>
                      <a:pt x="17607" y="20087"/>
                      <a:pt x="21600" y="15546"/>
                      <a:pt x="21600" y="15546"/>
                    </a:cubicBezTo>
                    <a:lnTo>
                      <a:pt x="20511" y="8943"/>
                    </a:lnTo>
                    <a:lnTo>
                      <a:pt x="19785" y="3577"/>
                    </a:lnTo>
                    <a:lnTo>
                      <a:pt x="18605" y="3852"/>
                    </a:lnTo>
                    <a:lnTo>
                      <a:pt x="16790" y="4265"/>
                    </a:lnTo>
                    <a:lnTo>
                      <a:pt x="16336" y="1513"/>
                    </a:lnTo>
                    <a:lnTo>
                      <a:pt x="13613" y="3852"/>
                    </a:lnTo>
                    <a:lnTo>
                      <a:pt x="13523" y="1376"/>
                    </a:lnTo>
                    <a:lnTo>
                      <a:pt x="11798" y="1376"/>
                    </a:lnTo>
                    <a:lnTo>
                      <a:pt x="9711" y="3164"/>
                    </a:lnTo>
                    <a:lnTo>
                      <a:pt x="6988" y="0"/>
                    </a:lnTo>
                    <a:lnTo>
                      <a:pt x="5808" y="2476"/>
                    </a:lnTo>
                    <a:lnTo>
                      <a:pt x="2813" y="2339"/>
                    </a:lnTo>
                    <a:close/>
                    <a:moveTo>
                      <a:pt x="2813" y="2339"/>
                    </a:moveTo>
                  </a:path>
                </a:pathLst>
              </a:custGeom>
              <a:solidFill>
                <a:schemeClr val="accent1">
                  <a:alpha val="49803"/>
                </a:schemeClr>
              </a:solidFill>
              <a:ln w="12700">
                <a:noFill/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pic>
            <p:nvPicPr>
              <p:cNvPr id="161849" name="Picture 3"/>
              <p:cNvPicPr>
                <a:picLocks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0" y="0"/>
                <a:ext cx="1584" cy="1072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</p:pic>
        </p:grpSp>
        <p:grpSp>
          <p:nvGrpSpPr>
            <p:cNvPr id="4" name="Group 5"/>
            <p:cNvGrpSpPr>
              <a:grpSpLocks/>
            </p:cNvGrpSpPr>
            <p:nvPr/>
          </p:nvGrpSpPr>
          <p:grpSpPr bwMode="auto">
            <a:xfrm>
              <a:off x="7939088" y="4849688"/>
              <a:ext cx="1651000" cy="560644"/>
              <a:chOff x="0" y="-24"/>
              <a:chExt cx="1040" cy="352"/>
            </a:xfrm>
          </p:grpSpPr>
          <p:pic>
            <p:nvPicPr>
              <p:cNvPr id="25606" name="Picture 6"/>
              <p:cNvPicPr>
                <a:picLocks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172" y="-24"/>
                <a:ext cx="752" cy="353"/>
              </a:xfrm>
              <a:prstGeom prst="rect">
                <a:avLst/>
              </a:prstGeom>
              <a:noFill/>
              <a:ln w="12700" cap="flat">
                <a:noFill/>
                <a:miter lim="800000"/>
                <a:headEnd/>
                <a:tailEnd/>
              </a:ln>
              <a:effectLst>
                <a:outerShdw blurRad="127000" dist="76199" dir="2700000" algn="ctr" rotWithShape="0">
                  <a:schemeClr val="bg2">
                    <a:alpha val="75000"/>
                  </a:schemeClr>
                </a:outerShdw>
              </a:effectLst>
            </p:spPr>
          </p:pic>
          <p:sp>
            <p:nvSpPr>
              <p:cNvPr id="161847" name="Rectangle 7"/>
              <p:cNvSpPr>
                <a:spLocks/>
              </p:cNvSpPr>
              <p:nvPr/>
            </p:nvSpPr>
            <p:spPr bwMode="auto">
              <a:xfrm>
                <a:off x="0" y="44"/>
                <a:ext cx="1040" cy="215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lIns="0" tIns="0" rIns="0" bIns="0" anchor="ctr">
                <a:prstTxWarp prst="textNoShape">
                  <a:avLst/>
                </a:prstTxWarp>
              </a:bodyPr>
              <a:lstStyle/>
              <a:p>
                <a:pPr algn="ctr"/>
                <a:r>
                  <a:rPr lang="en-US" sz="1000" dirty="0">
                    <a:ea typeface="Gill Sans" charset="0"/>
                    <a:cs typeface="Gill Sans" charset="0"/>
                  </a:rPr>
                  <a:t>server1</a:t>
                </a:r>
              </a:p>
            </p:txBody>
          </p:sp>
        </p:grpSp>
        <p:grpSp>
          <p:nvGrpSpPr>
            <p:cNvPr id="5" name="Group 8"/>
            <p:cNvGrpSpPr>
              <a:grpSpLocks/>
            </p:cNvGrpSpPr>
            <p:nvPr/>
          </p:nvGrpSpPr>
          <p:grpSpPr bwMode="auto">
            <a:xfrm>
              <a:off x="4846638" y="4710113"/>
              <a:ext cx="1655762" cy="487362"/>
              <a:chOff x="0" y="0"/>
              <a:chExt cx="1042" cy="307"/>
            </a:xfrm>
          </p:grpSpPr>
          <p:pic>
            <p:nvPicPr>
              <p:cNvPr id="25609" name="Picture 9"/>
              <p:cNvPicPr>
                <a:picLocks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138" y="-24"/>
                <a:ext cx="752" cy="360"/>
              </a:xfrm>
              <a:prstGeom prst="rect">
                <a:avLst/>
              </a:prstGeom>
              <a:noFill/>
              <a:ln w="12700" cap="flat">
                <a:noFill/>
                <a:miter lim="800000"/>
                <a:headEnd/>
                <a:tailEnd/>
              </a:ln>
              <a:effectLst>
                <a:outerShdw blurRad="127000" dist="76199" dir="2700000" algn="ctr" rotWithShape="0">
                  <a:schemeClr val="bg2">
                    <a:alpha val="75000"/>
                  </a:schemeClr>
                </a:outerShdw>
              </a:effectLst>
            </p:spPr>
          </p:pic>
          <p:sp>
            <p:nvSpPr>
              <p:cNvPr id="161845" name="Rectangle 10"/>
              <p:cNvSpPr>
                <a:spLocks/>
              </p:cNvSpPr>
              <p:nvPr/>
            </p:nvSpPr>
            <p:spPr bwMode="auto">
              <a:xfrm>
                <a:off x="0" y="45"/>
                <a:ext cx="1042" cy="216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lIns="0" tIns="0" rIns="0" bIns="0" anchor="ctr">
                <a:prstTxWarp prst="textNoShape">
                  <a:avLst/>
                </a:prstTxWarp>
              </a:bodyPr>
              <a:lstStyle/>
              <a:p>
                <a:pPr algn="ctr"/>
                <a:r>
                  <a:rPr lang="en-US" sz="1000" dirty="0">
                    <a:ea typeface="Gill Sans" charset="0"/>
                    <a:cs typeface="Gill Sans" charset="0"/>
                  </a:rPr>
                  <a:t>distribution</a:t>
                </a:r>
              </a:p>
            </p:txBody>
          </p:sp>
        </p:grpSp>
        <p:grpSp>
          <p:nvGrpSpPr>
            <p:cNvPr id="6" name="Group 11"/>
            <p:cNvGrpSpPr>
              <a:grpSpLocks/>
            </p:cNvGrpSpPr>
            <p:nvPr/>
          </p:nvGrpSpPr>
          <p:grpSpPr bwMode="auto">
            <a:xfrm>
              <a:off x="4851400" y="5461000"/>
              <a:ext cx="1654175" cy="487363"/>
              <a:chOff x="0" y="0"/>
              <a:chExt cx="1042" cy="307"/>
            </a:xfrm>
          </p:grpSpPr>
          <p:pic>
            <p:nvPicPr>
              <p:cNvPr id="25612" name="Picture 12"/>
              <p:cNvPicPr>
                <a:picLocks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138" y="-24"/>
                <a:ext cx="752" cy="360"/>
              </a:xfrm>
              <a:prstGeom prst="rect">
                <a:avLst/>
              </a:prstGeom>
              <a:noFill/>
              <a:ln w="12700" cap="flat">
                <a:noFill/>
                <a:miter lim="800000"/>
                <a:headEnd/>
                <a:tailEnd/>
              </a:ln>
              <a:effectLst>
                <a:outerShdw blurRad="127000" dist="76199" dir="2700000" algn="ctr" rotWithShape="0">
                  <a:schemeClr val="bg2">
                    <a:alpha val="75000"/>
                  </a:schemeClr>
                </a:outerShdw>
              </a:effectLst>
            </p:spPr>
          </p:pic>
          <p:sp>
            <p:nvSpPr>
              <p:cNvPr id="161843" name="Rectangle 13"/>
              <p:cNvSpPr>
                <a:spLocks/>
              </p:cNvSpPr>
              <p:nvPr/>
            </p:nvSpPr>
            <p:spPr bwMode="auto">
              <a:xfrm>
                <a:off x="0" y="45"/>
                <a:ext cx="1042" cy="216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lIns="0" tIns="0" rIns="0" bIns="0" anchor="ctr">
                <a:prstTxWarp prst="textNoShape">
                  <a:avLst/>
                </a:prstTxWarp>
              </a:bodyPr>
              <a:lstStyle/>
              <a:p>
                <a:pPr algn="ctr"/>
                <a:r>
                  <a:rPr lang="en-US" sz="1000" dirty="0">
                    <a:ea typeface="Gill Sans" charset="0"/>
                    <a:cs typeface="Gill Sans" charset="0"/>
                  </a:rPr>
                  <a:t>distribution</a:t>
                </a:r>
              </a:p>
            </p:txBody>
          </p:sp>
        </p:grpSp>
        <p:sp>
          <p:nvSpPr>
            <p:cNvPr id="161800" name="Line 14"/>
            <p:cNvSpPr>
              <a:spLocks noChangeShapeType="1"/>
            </p:cNvSpPr>
            <p:nvPr/>
          </p:nvSpPr>
          <p:spPr bwMode="auto">
            <a:xfrm rot="10800000">
              <a:off x="6489700" y="5308600"/>
              <a:ext cx="534988" cy="1111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miter lim="800000"/>
              <a:headEnd type="stealth" w="med" len="med"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801" name="Rectangle 15"/>
            <p:cNvSpPr>
              <a:spLocks/>
            </p:cNvSpPr>
            <p:nvPr/>
          </p:nvSpPr>
          <p:spPr bwMode="auto">
            <a:xfrm>
              <a:off x="7807325" y="4903144"/>
              <a:ext cx="247650" cy="19160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n-US" sz="1000" dirty="0">
                  <a:ea typeface="Gill Sans" charset="0"/>
                  <a:cs typeface="Gill Sans" charset="0"/>
                </a:rPr>
                <a:t>AU</a:t>
              </a:r>
            </a:p>
          </p:txBody>
        </p:sp>
        <p:sp>
          <p:nvSpPr>
            <p:cNvPr id="161802" name="Line 16"/>
            <p:cNvSpPr>
              <a:spLocks noChangeShapeType="1"/>
            </p:cNvSpPr>
            <p:nvPr/>
          </p:nvSpPr>
          <p:spPr bwMode="auto">
            <a:xfrm flipH="1">
              <a:off x="6311900" y="4216400"/>
              <a:ext cx="304800" cy="2921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miter lim="800000"/>
              <a:headEnd type="stealth" w="med" len="med"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7" name="Group 17"/>
            <p:cNvGrpSpPr>
              <a:grpSpLocks/>
            </p:cNvGrpSpPr>
            <p:nvPr/>
          </p:nvGrpSpPr>
          <p:grpSpPr bwMode="auto">
            <a:xfrm>
              <a:off x="8140700" y="5270500"/>
              <a:ext cx="1651000" cy="482600"/>
              <a:chOff x="0" y="0"/>
              <a:chExt cx="1040" cy="303"/>
            </a:xfrm>
          </p:grpSpPr>
          <p:pic>
            <p:nvPicPr>
              <p:cNvPr id="25618" name="Picture 18"/>
              <p:cNvPicPr>
                <a:picLocks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138" y="-25"/>
                <a:ext cx="752" cy="353"/>
              </a:xfrm>
              <a:prstGeom prst="rect">
                <a:avLst/>
              </a:prstGeom>
              <a:noFill/>
              <a:ln w="12700" cap="flat">
                <a:noFill/>
                <a:miter lim="800000"/>
                <a:headEnd/>
                <a:tailEnd/>
              </a:ln>
              <a:effectLst>
                <a:outerShdw blurRad="127000" dist="76199" dir="2700000" algn="ctr" rotWithShape="0">
                  <a:schemeClr val="bg2">
                    <a:alpha val="75000"/>
                  </a:schemeClr>
                </a:outerShdw>
              </a:effectLst>
            </p:spPr>
          </p:pic>
          <p:sp>
            <p:nvSpPr>
              <p:cNvPr id="161841" name="Rectangle 19"/>
              <p:cNvSpPr>
                <a:spLocks/>
              </p:cNvSpPr>
              <p:nvPr/>
            </p:nvSpPr>
            <p:spPr bwMode="auto">
              <a:xfrm>
                <a:off x="0" y="44"/>
                <a:ext cx="1040" cy="215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lIns="0" tIns="0" rIns="0" bIns="0" anchor="ctr">
                <a:prstTxWarp prst="textNoShape">
                  <a:avLst/>
                </a:prstTxWarp>
              </a:bodyPr>
              <a:lstStyle/>
              <a:p>
                <a:pPr algn="ctr"/>
                <a:r>
                  <a:rPr lang="en-US" sz="1000" dirty="0">
                    <a:ea typeface="Gill Sans" charset="0"/>
                    <a:cs typeface="Gill Sans" charset="0"/>
                  </a:rPr>
                  <a:t>server2</a:t>
                </a:r>
              </a:p>
            </p:txBody>
          </p:sp>
        </p:grpSp>
        <p:grpSp>
          <p:nvGrpSpPr>
            <p:cNvPr id="8" name="Group 20"/>
            <p:cNvGrpSpPr>
              <a:grpSpLocks/>
            </p:cNvGrpSpPr>
            <p:nvPr/>
          </p:nvGrpSpPr>
          <p:grpSpPr bwMode="auto">
            <a:xfrm>
              <a:off x="6870700" y="6337300"/>
              <a:ext cx="2514600" cy="1701800"/>
              <a:chOff x="0" y="0"/>
              <a:chExt cx="1584" cy="1072"/>
            </a:xfrm>
          </p:grpSpPr>
          <p:sp>
            <p:nvSpPr>
              <p:cNvPr id="161838" name="Freeform 21"/>
              <p:cNvSpPr>
                <a:spLocks/>
              </p:cNvSpPr>
              <p:nvPr/>
            </p:nvSpPr>
            <p:spPr bwMode="auto">
              <a:xfrm>
                <a:off x="32" y="40"/>
                <a:ext cx="1523" cy="1004"/>
              </a:xfrm>
              <a:custGeom>
                <a:avLst/>
                <a:gdLst>
                  <a:gd name="T0" fmla="*/ 1 w 21600"/>
                  <a:gd name="T1" fmla="*/ 0 h 21600"/>
                  <a:gd name="T2" fmla="*/ 0 w 21600"/>
                  <a:gd name="T3" fmla="*/ 0 h 21600"/>
                  <a:gd name="T4" fmla="*/ 0 w 21600"/>
                  <a:gd name="T5" fmla="*/ 1 h 21600"/>
                  <a:gd name="T6" fmla="*/ 1 w 21600"/>
                  <a:gd name="T7" fmla="*/ 1 h 21600"/>
                  <a:gd name="T8" fmla="*/ 1 w 21600"/>
                  <a:gd name="T9" fmla="*/ 1 h 21600"/>
                  <a:gd name="T10" fmla="*/ 1 w 21600"/>
                  <a:gd name="T11" fmla="*/ 2 h 21600"/>
                  <a:gd name="T12" fmla="*/ 2 w 21600"/>
                  <a:gd name="T13" fmla="*/ 2 h 21600"/>
                  <a:gd name="T14" fmla="*/ 3 w 21600"/>
                  <a:gd name="T15" fmla="*/ 2 h 21600"/>
                  <a:gd name="T16" fmla="*/ 3 w 21600"/>
                  <a:gd name="T17" fmla="*/ 2 h 21600"/>
                  <a:gd name="T18" fmla="*/ 4 w 21600"/>
                  <a:gd name="T19" fmla="*/ 2 h 21600"/>
                  <a:gd name="T20" fmla="*/ 5 w 21600"/>
                  <a:gd name="T21" fmla="*/ 2 h 21600"/>
                  <a:gd name="T22" fmla="*/ 6 w 21600"/>
                  <a:gd name="T23" fmla="*/ 2 h 21600"/>
                  <a:gd name="T24" fmla="*/ 8 w 21600"/>
                  <a:gd name="T25" fmla="*/ 2 h 21600"/>
                  <a:gd name="T26" fmla="*/ 7 w 21600"/>
                  <a:gd name="T27" fmla="*/ 1 h 21600"/>
                  <a:gd name="T28" fmla="*/ 7 w 21600"/>
                  <a:gd name="T29" fmla="*/ 0 h 21600"/>
                  <a:gd name="T30" fmla="*/ 7 w 21600"/>
                  <a:gd name="T31" fmla="*/ 0 h 21600"/>
                  <a:gd name="T32" fmla="*/ 6 w 21600"/>
                  <a:gd name="T33" fmla="*/ 0 h 21600"/>
                  <a:gd name="T34" fmla="*/ 6 w 21600"/>
                  <a:gd name="T35" fmla="*/ 0 h 21600"/>
                  <a:gd name="T36" fmla="*/ 5 w 21600"/>
                  <a:gd name="T37" fmla="*/ 0 h 21600"/>
                  <a:gd name="T38" fmla="*/ 5 w 21600"/>
                  <a:gd name="T39" fmla="*/ 0 h 21600"/>
                  <a:gd name="T40" fmla="*/ 4 w 21600"/>
                  <a:gd name="T41" fmla="*/ 0 h 21600"/>
                  <a:gd name="T42" fmla="*/ 3 w 21600"/>
                  <a:gd name="T43" fmla="*/ 0 h 21600"/>
                  <a:gd name="T44" fmla="*/ 2 w 21600"/>
                  <a:gd name="T45" fmla="*/ 0 h 21600"/>
                  <a:gd name="T46" fmla="*/ 2 w 21600"/>
                  <a:gd name="T47" fmla="*/ 0 h 21600"/>
                  <a:gd name="T48" fmla="*/ 1 w 21600"/>
                  <a:gd name="T49" fmla="*/ 0 h 21600"/>
                  <a:gd name="T50" fmla="*/ 1 w 21600"/>
                  <a:gd name="T51" fmla="*/ 0 h 2160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1600"/>
                  <a:gd name="T79" fmla="*/ 0 h 21600"/>
                  <a:gd name="T80" fmla="*/ 21600 w 21600"/>
                  <a:gd name="T81" fmla="*/ 21600 h 21600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1600" h="21600">
                    <a:moveTo>
                      <a:pt x="2813" y="2339"/>
                    </a:moveTo>
                    <a:lnTo>
                      <a:pt x="0" y="4678"/>
                    </a:lnTo>
                    <a:lnTo>
                      <a:pt x="545" y="7980"/>
                    </a:lnTo>
                    <a:lnTo>
                      <a:pt x="2632" y="10731"/>
                    </a:lnTo>
                    <a:lnTo>
                      <a:pt x="2269" y="11832"/>
                    </a:lnTo>
                    <a:lnTo>
                      <a:pt x="2269" y="15684"/>
                    </a:lnTo>
                    <a:lnTo>
                      <a:pt x="4810" y="16097"/>
                    </a:lnTo>
                    <a:lnTo>
                      <a:pt x="8622" y="15822"/>
                    </a:lnTo>
                    <a:lnTo>
                      <a:pt x="8985" y="20362"/>
                    </a:lnTo>
                    <a:lnTo>
                      <a:pt x="10437" y="20362"/>
                    </a:lnTo>
                    <a:lnTo>
                      <a:pt x="13341" y="21600"/>
                    </a:lnTo>
                    <a:cubicBezTo>
                      <a:pt x="13341" y="21600"/>
                      <a:pt x="17607" y="19536"/>
                      <a:pt x="17607" y="19811"/>
                    </a:cubicBezTo>
                    <a:cubicBezTo>
                      <a:pt x="17607" y="20087"/>
                      <a:pt x="21600" y="15546"/>
                      <a:pt x="21600" y="15546"/>
                    </a:cubicBezTo>
                    <a:lnTo>
                      <a:pt x="20511" y="8943"/>
                    </a:lnTo>
                    <a:lnTo>
                      <a:pt x="19785" y="3577"/>
                    </a:lnTo>
                    <a:lnTo>
                      <a:pt x="18605" y="3852"/>
                    </a:lnTo>
                    <a:lnTo>
                      <a:pt x="16790" y="4265"/>
                    </a:lnTo>
                    <a:lnTo>
                      <a:pt x="16336" y="1513"/>
                    </a:lnTo>
                    <a:lnTo>
                      <a:pt x="13613" y="3852"/>
                    </a:lnTo>
                    <a:lnTo>
                      <a:pt x="13523" y="1376"/>
                    </a:lnTo>
                    <a:lnTo>
                      <a:pt x="11798" y="1376"/>
                    </a:lnTo>
                    <a:lnTo>
                      <a:pt x="9711" y="3164"/>
                    </a:lnTo>
                    <a:lnTo>
                      <a:pt x="6988" y="0"/>
                    </a:lnTo>
                    <a:lnTo>
                      <a:pt x="5808" y="2476"/>
                    </a:lnTo>
                    <a:lnTo>
                      <a:pt x="2813" y="2339"/>
                    </a:lnTo>
                    <a:close/>
                    <a:moveTo>
                      <a:pt x="2813" y="2339"/>
                    </a:moveTo>
                  </a:path>
                </a:pathLst>
              </a:custGeom>
              <a:solidFill>
                <a:schemeClr val="accent1">
                  <a:alpha val="49803"/>
                </a:schemeClr>
              </a:solidFill>
              <a:ln w="12700">
                <a:noFill/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pic>
            <p:nvPicPr>
              <p:cNvPr id="161839" name="Picture 22"/>
              <p:cNvPicPr>
                <a:picLocks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0" y="0"/>
                <a:ext cx="1584" cy="1072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</p:pic>
        </p:grpSp>
        <p:grpSp>
          <p:nvGrpSpPr>
            <p:cNvPr id="9" name="Group 23"/>
            <p:cNvGrpSpPr>
              <a:grpSpLocks/>
            </p:cNvGrpSpPr>
            <p:nvPr/>
          </p:nvGrpSpPr>
          <p:grpSpPr bwMode="auto">
            <a:xfrm>
              <a:off x="7366000" y="6794500"/>
              <a:ext cx="1651000" cy="482600"/>
              <a:chOff x="0" y="0"/>
              <a:chExt cx="1040" cy="303"/>
            </a:xfrm>
          </p:grpSpPr>
          <p:pic>
            <p:nvPicPr>
              <p:cNvPr id="25624" name="Picture 24"/>
              <p:cNvPicPr>
                <a:picLocks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138" y="-23"/>
                <a:ext cx="752" cy="352"/>
              </a:xfrm>
              <a:prstGeom prst="rect">
                <a:avLst/>
              </a:prstGeom>
              <a:noFill/>
              <a:ln w="12700" cap="flat">
                <a:noFill/>
                <a:miter lim="800000"/>
                <a:headEnd/>
                <a:tailEnd/>
              </a:ln>
              <a:effectLst>
                <a:outerShdw blurRad="127000" dist="76199" dir="2700000" algn="ctr" rotWithShape="0">
                  <a:schemeClr val="bg2">
                    <a:alpha val="75000"/>
                  </a:schemeClr>
                </a:outerShdw>
              </a:effectLst>
            </p:spPr>
          </p:pic>
          <p:sp>
            <p:nvSpPr>
              <p:cNvPr id="161837" name="Rectangle 25"/>
              <p:cNvSpPr>
                <a:spLocks/>
              </p:cNvSpPr>
              <p:nvPr/>
            </p:nvSpPr>
            <p:spPr bwMode="auto">
              <a:xfrm>
                <a:off x="0" y="44"/>
                <a:ext cx="1040" cy="215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lIns="0" tIns="0" rIns="0" bIns="0" anchor="ctr">
                <a:prstTxWarp prst="textNoShape">
                  <a:avLst/>
                </a:prstTxWarp>
              </a:bodyPr>
              <a:lstStyle/>
              <a:p>
                <a:pPr algn="ctr"/>
                <a:r>
                  <a:rPr lang="en-US" sz="1000" dirty="0">
                    <a:ea typeface="Gill Sans" charset="0"/>
                    <a:cs typeface="Gill Sans" charset="0"/>
                  </a:rPr>
                  <a:t>server1</a:t>
                </a:r>
              </a:p>
            </p:txBody>
          </p:sp>
        </p:grpSp>
        <p:sp>
          <p:nvSpPr>
            <p:cNvPr id="161806" name="Rectangle 26"/>
            <p:cNvSpPr>
              <a:spLocks/>
            </p:cNvSpPr>
            <p:nvPr/>
          </p:nvSpPr>
          <p:spPr bwMode="auto">
            <a:xfrm>
              <a:off x="7234238" y="6789093"/>
              <a:ext cx="252412" cy="19160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n-US" sz="1000" dirty="0">
                  <a:ea typeface="Gill Sans" charset="0"/>
                  <a:cs typeface="Gill Sans" charset="0"/>
                </a:rPr>
                <a:t>HK</a:t>
              </a:r>
            </a:p>
          </p:txBody>
        </p:sp>
        <p:grpSp>
          <p:nvGrpSpPr>
            <p:cNvPr id="10" name="Group 27"/>
            <p:cNvGrpSpPr>
              <a:grpSpLocks/>
            </p:cNvGrpSpPr>
            <p:nvPr/>
          </p:nvGrpSpPr>
          <p:grpSpPr bwMode="auto">
            <a:xfrm>
              <a:off x="7569200" y="7175500"/>
              <a:ext cx="1651000" cy="482600"/>
              <a:chOff x="0" y="0"/>
              <a:chExt cx="1040" cy="303"/>
            </a:xfrm>
          </p:grpSpPr>
          <p:pic>
            <p:nvPicPr>
              <p:cNvPr id="25628" name="Picture 28"/>
              <p:cNvPicPr>
                <a:picLocks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138" y="-24"/>
                <a:ext cx="752" cy="352"/>
              </a:xfrm>
              <a:prstGeom prst="rect">
                <a:avLst/>
              </a:prstGeom>
              <a:noFill/>
              <a:ln w="12700" cap="flat">
                <a:noFill/>
                <a:miter lim="800000"/>
                <a:headEnd/>
                <a:tailEnd/>
              </a:ln>
              <a:effectLst>
                <a:outerShdw blurRad="127000" dist="76199" dir="2700000" algn="ctr" rotWithShape="0">
                  <a:schemeClr val="bg2">
                    <a:alpha val="75000"/>
                  </a:schemeClr>
                </a:outerShdw>
              </a:effectLst>
            </p:spPr>
          </p:pic>
          <p:sp>
            <p:nvSpPr>
              <p:cNvPr id="161835" name="Rectangle 29"/>
              <p:cNvSpPr>
                <a:spLocks/>
              </p:cNvSpPr>
              <p:nvPr/>
            </p:nvSpPr>
            <p:spPr bwMode="auto">
              <a:xfrm>
                <a:off x="0" y="44"/>
                <a:ext cx="1040" cy="215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lIns="0" tIns="0" rIns="0" bIns="0" anchor="ctr">
                <a:prstTxWarp prst="textNoShape">
                  <a:avLst/>
                </a:prstTxWarp>
              </a:bodyPr>
              <a:lstStyle/>
              <a:p>
                <a:pPr algn="ctr"/>
                <a:r>
                  <a:rPr lang="en-US" sz="1000" dirty="0">
                    <a:ea typeface="Gill Sans" charset="0"/>
                    <a:cs typeface="Gill Sans" charset="0"/>
                  </a:rPr>
                  <a:t>server2</a:t>
                </a:r>
              </a:p>
            </p:txBody>
          </p:sp>
        </p:grpSp>
        <p:grpSp>
          <p:nvGrpSpPr>
            <p:cNvPr id="11" name="Group 30"/>
            <p:cNvGrpSpPr>
              <a:grpSpLocks/>
            </p:cNvGrpSpPr>
            <p:nvPr/>
          </p:nvGrpSpPr>
          <p:grpSpPr bwMode="auto">
            <a:xfrm>
              <a:off x="6096000" y="2578100"/>
              <a:ext cx="2514600" cy="1701800"/>
              <a:chOff x="0" y="0"/>
              <a:chExt cx="1584" cy="1072"/>
            </a:xfrm>
          </p:grpSpPr>
          <p:sp>
            <p:nvSpPr>
              <p:cNvPr id="161832" name="Freeform 31"/>
              <p:cNvSpPr>
                <a:spLocks/>
              </p:cNvSpPr>
              <p:nvPr/>
            </p:nvSpPr>
            <p:spPr bwMode="auto">
              <a:xfrm>
                <a:off x="32" y="40"/>
                <a:ext cx="1523" cy="1004"/>
              </a:xfrm>
              <a:custGeom>
                <a:avLst/>
                <a:gdLst>
                  <a:gd name="T0" fmla="*/ 1 w 21600"/>
                  <a:gd name="T1" fmla="*/ 0 h 21600"/>
                  <a:gd name="T2" fmla="*/ 0 w 21600"/>
                  <a:gd name="T3" fmla="*/ 0 h 21600"/>
                  <a:gd name="T4" fmla="*/ 0 w 21600"/>
                  <a:gd name="T5" fmla="*/ 1 h 21600"/>
                  <a:gd name="T6" fmla="*/ 1 w 21600"/>
                  <a:gd name="T7" fmla="*/ 1 h 21600"/>
                  <a:gd name="T8" fmla="*/ 1 w 21600"/>
                  <a:gd name="T9" fmla="*/ 1 h 21600"/>
                  <a:gd name="T10" fmla="*/ 1 w 21600"/>
                  <a:gd name="T11" fmla="*/ 2 h 21600"/>
                  <a:gd name="T12" fmla="*/ 2 w 21600"/>
                  <a:gd name="T13" fmla="*/ 2 h 21600"/>
                  <a:gd name="T14" fmla="*/ 3 w 21600"/>
                  <a:gd name="T15" fmla="*/ 2 h 21600"/>
                  <a:gd name="T16" fmla="*/ 3 w 21600"/>
                  <a:gd name="T17" fmla="*/ 2 h 21600"/>
                  <a:gd name="T18" fmla="*/ 4 w 21600"/>
                  <a:gd name="T19" fmla="*/ 2 h 21600"/>
                  <a:gd name="T20" fmla="*/ 5 w 21600"/>
                  <a:gd name="T21" fmla="*/ 2 h 21600"/>
                  <a:gd name="T22" fmla="*/ 6 w 21600"/>
                  <a:gd name="T23" fmla="*/ 2 h 21600"/>
                  <a:gd name="T24" fmla="*/ 8 w 21600"/>
                  <a:gd name="T25" fmla="*/ 2 h 21600"/>
                  <a:gd name="T26" fmla="*/ 7 w 21600"/>
                  <a:gd name="T27" fmla="*/ 1 h 21600"/>
                  <a:gd name="T28" fmla="*/ 7 w 21600"/>
                  <a:gd name="T29" fmla="*/ 0 h 21600"/>
                  <a:gd name="T30" fmla="*/ 7 w 21600"/>
                  <a:gd name="T31" fmla="*/ 0 h 21600"/>
                  <a:gd name="T32" fmla="*/ 6 w 21600"/>
                  <a:gd name="T33" fmla="*/ 0 h 21600"/>
                  <a:gd name="T34" fmla="*/ 6 w 21600"/>
                  <a:gd name="T35" fmla="*/ 0 h 21600"/>
                  <a:gd name="T36" fmla="*/ 5 w 21600"/>
                  <a:gd name="T37" fmla="*/ 0 h 21600"/>
                  <a:gd name="T38" fmla="*/ 5 w 21600"/>
                  <a:gd name="T39" fmla="*/ 0 h 21600"/>
                  <a:gd name="T40" fmla="*/ 4 w 21600"/>
                  <a:gd name="T41" fmla="*/ 0 h 21600"/>
                  <a:gd name="T42" fmla="*/ 3 w 21600"/>
                  <a:gd name="T43" fmla="*/ 0 h 21600"/>
                  <a:gd name="T44" fmla="*/ 2 w 21600"/>
                  <a:gd name="T45" fmla="*/ 0 h 21600"/>
                  <a:gd name="T46" fmla="*/ 2 w 21600"/>
                  <a:gd name="T47" fmla="*/ 0 h 21600"/>
                  <a:gd name="T48" fmla="*/ 1 w 21600"/>
                  <a:gd name="T49" fmla="*/ 0 h 21600"/>
                  <a:gd name="T50" fmla="*/ 1 w 21600"/>
                  <a:gd name="T51" fmla="*/ 0 h 2160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1600"/>
                  <a:gd name="T79" fmla="*/ 0 h 21600"/>
                  <a:gd name="T80" fmla="*/ 21600 w 21600"/>
                  <a:gd name="T81" fmla="*/ 21600 h 21600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1600" h="21600">
                    <a:moveTo>
                      <a:pt x="2813" y="2339"/>
                    </a:moveTo>
                    <a:lnTo>
                      <a:pt x="0" y="4678"/>
                    </a:lnTo>
                    <a:lnTo>
                      <a:pt x="545" y="7980"/>
                    </a:lnTo>
                    <a:lnTo>
                      <a:pt x="2632" y="10731"/>
                    </a:lnTo>
                    <a:lnTo>
                      <a:pt x="2269" y="11832"/>
                    </a:lnTo>
                    <a:lnTo>
                      <a:pt x="2269" y="15684"/>
                    </a:lnTo>
                    <a:lnTo>
                      <a:pt x="4810" y="16097"/>
                    </a:lnTo>
                    <a:lnTo>
                      <a:pt x="8622" y="15822"/>
                    </a:lnTo>
                    <a:lnTo>
                      <a:pt x="8985" y="20362"/>
                    </a:lnTo>
                    <a:lnTo>
                      <a:pt x="10437" y="20362"/>
                    </a:lnTo>
                    <a:lnTo>
                      <a:pt x="13341" y="21600"/>
                    </a:lnTo>
                    <a:cubicBezTo>
                      <a:pt x="13341" y="21600"/>
                      <a:pt x="17607" y="19536"/>
                      <a:pt x="17607" y="19811"/>
                    </a:cubicBezTo>
                    <a:cubicBezTo>
                      <a:pt x="17607" y="20087"/>
                      <a:pt x="21600" y="15546"/>
                      <a:pt x="21600" y="15546"/>
                    </a:cubicBezTo>
                    <a:lnTo>
                      <a:pt x="20511" y="8943"/>
                    </a:lnTo>
                    <a:lnTo>
                      <a:pt x="19785" y="3577"/>
                    </a:lnTo>
                    <a:lnTo>
                      <a:pt x="18605" y="3852"/>
                    </a:lnTo>
                    <a:lnTo>
                      <a:pt x="16790" y="4265"/>
                    </a:lnTo>
                    <a:lnTo>
                      <a:pt x="16336" y="1513"/>
                    </a:lnTo>
                    <a:lnTo>
                      <a:pt x="13613" y="3852"/>
                    </a:lnTo>
                    <a:lnTo>
                      <a:pt x="13523" y="1376"/>
                    </a:lnTo>
                    <a:lnTo>
                      <a:pt x="11798" y="1376"/>
                    </a:lnTo>
                    <a:lnTo>
                      <a:pt x="9711" y="3164"/>
                    </a:lnTo>
                    <a:lnTo>
                      <a:pt x="6988" y="0"/>
                    </a:lnTo>
                    <a:lnTo>
                      <a:pt x="5808" y="2476"/>
                    </a:lnTo>
                    <a:lnTo>
                      <a:pt x="2813" y="2339"/>
                    </a:lnTo>
                    <a:close/>
                    <a:moveTo>
                      <a:pt x="2813" y="2339"/>
                    </a:moveTo>
                  </a:path>
                </a:pathLst>
              </a:custGeom>
              <a:solidFill>
                <a:schemeClr val="accent1">
                  <a:alpha val="49803"/>
                </a:schemeClr>
              </a:solidFill>
              <a:ln w="12700">
                <a:noFill/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pic>
            <p:nvPicPr>
              <p:cNvPr id="161833" name="Picture 32"/>
              <p:cNvPicPr>
                <a:picLocks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0" y="0"/>
                <a:ext cx="1584" cy="1072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</p:pic>
        </p:grpSp>
        <p:grpSp>
          <p:nvGrpSpPr>
            <p:cNvPr id="12" name="Group 33"/>
            <p:cNvGrpSpPr>
              <a:grpSpLocks/>
            </p:cNvGrpSpPr>
            <p:nvPr/>
          </p:nvGrpSpPr>
          <p:grpSpPr bwMode="auto">
            <a:xfrm>
              <a:off x="6591300" y="3035300"/>
              <a:ext cx="1651000" cy="482600"/>
              <a:chOff x="0" y="0"/>
              <a:chExt cx="1040" cy="303"/>
            </a:xfrm>
          </p:grpSpPr>
          <p:pic>
            <p:nvPicPr>
              <p:cNvPr id="25634" name="Picture 34"/>
              <p:cNvPicPr>
                <a:picLocks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138" y="-24"/>
                <a:ext cx="752" cy="352"/>
              </a:xfrm>
              <a:prstGeom prst="rect">
                <a:avLst/>
              </a:prstGeom>
              <a:noFill/>
              <a:ln w="12700" cap="flat">
                <a:noFill/>
                <a:miter lim="800000"/>
                <a:headEnd/>
                <a:tailEnd/>
              </a:ln>
              <a:effectLst>
                <a:outerShdw blurRad="127000" dist="76199" dir="2700000" algn="ctr" rotWithShape="0">
                  <a:schemeClr val="bg2">
                    <a:alpha val="75000"/>
                  </a:schemeClr>
                </a:outerShdw>
              </a:effectLst>
            </p:spPr>
          </p:pic>
          <p:sp>
            <p:nvSpPr>
              <p:cNvPr id="161831" name="Rectangle 35"/>
              <p:cNvSpPr>
                <a:spLocks/>
              </p:cNvSpPr>
              <p:nvPr/>
            </p:nvSpPr>
            <p:spPr bwMode="auto">
              <a:xfrm>
                <a:off x="0" y="44"/>
                <a:ext cx="1040" cy="215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lIns="0" tIns="0" rIns="0" bIns="0" anchor="ctr">
                <a:prstTxWarp prst="textNoShape">
                  <a:avLst/>
                </a:prstTxWarp>
              </a:bodyPr>
              <a:lstStyle/>
              <a:p>
                <a:pPr algn="ctr"/>
                <a:r>
                  <a:rPr lang="en-US" sz="1000" dirty="0">
                    <a:ea typeface="Gill Sans" charset="0"/>
                    <a:cs typeface="Gill Sans" charset="0"/>
                  </a:rPr>
                  <a:t>server1</a:t>
                </a:r>
              </a:p>
            </p:txBody>
          </p:sp>
        </p:grpSp>
        <p:sp>
          <p:nvSpPr>
            <p:cNvPr id="161810" name="Rectangle 36"/>
            <p:cNvSpPr>
              <a:spLocks/>
            </p:cNvSpPr>
            <p:nvPr/>
          </p:nvSpPr>
          <p:spPr bwMode="auto">
            <a:xfrm>
              <a:off x="6534150" y="3029894"/>
              <a:ext cx="153988" cy="19160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n-US" sz="1000" dirty="0">
                  <a:ea typeface="Gill Sans" charset="0"/>
                  <a:cs typeface="Gill Sans" charset="0"/>
                </a:rPr>
                <a:t>JP</a:t>
              </a:r>
            </a:p>
          </p:txBody>
        </p:sp>
        <p:grpSp>
          <p:nvGrpSpPr>
            <p:cNvPr id="13" name="Group 37"/>
            <p:cNvGrpSpPr>
              <a:grpSpLocks/>
            </p:cNvGrpSpPr>
            <p:nvPr/>
          </p:nvGrpSpPr>
          <p:grpSpPr bwMode="auto">
            <a:xfrm>
              <a:off x="6794500" y="3416300"/>
              <a:ext cx="1651000" cy="482600"/>
              <a:chOff x="0" y="0"/>
              <a:chExt cx="1040" cy="303"/>
            </a:xfrm>
          </p:grpSpPr>
          <p:pic>
            <p:nvPicPr>
              <p:cNvPr id="25638" name="Picture 38"/>
              <p:cNvPicPr>
                <a:picLocks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138" y="-24"/>
                <a:ext cx="752" cy="352"/>
              </a:xfrm>
              <a:prstGeom prst="rect">
                <a:avLst/>
              </a:prstGeom>
              <a:noFill/>
              <a:ln w="12700" cap="flat">
                <a:noFill/>
                <a:miter lim="800000"/>
                <a:headEnd/>
                <a:tailEnd/>
              </a:ln>
              <a:effectLst>
                <a:outerShdw blurRad="127000" dist="76199" dir="2700000" algn="ctr" rotWithShape="0">
                  <a:schemeClr val="bg2">
                    <a:alpha val="75000"/>
                  </a:schemeClr>
                </a:outerShdw>
              </a:effectLst>
            </p:spPr>
          </p:pic>
          <p:sp>
            <p:nvSpPr>
              <p:cNvPr id="161829" name="Rectangle 39"/>
              <p:cNvSpPr>
                <a:spLocks/>
              </p:cNvSpPr>
              <p:nvPr/>
            </p:nvSpPr>
            <p:spPr bwMode="auto">
              <a:xfrm>
                <a:off x="0" y="44"/>
                <a:ext cx="1040" cy="215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lIns="0" tIns="0" rIns="0" bIns="0" anchor="ctr">
                <a:prstTxWarp prst="textNoShape">
                  <a:avLst/>
                </a:prstTxWarp>
              </a:bodyPr>
              <a:lstStyle/>
              <a:p>
                <a:pPr algn="ctr"/>
                <a:r>
                  <a:rPr lang="en-US" sz="1000" dirty="0">
                    <a:ea typeface="Gill Sans" charset="0"/>
                    <a:cs typeface="Gill Sans" charset="0"/>
                  </a:rPr>
                  <a:t>server2</a:t>
                </a:r>
              </a:p>
            </p:txBody>
          </p:sp>
        </p:grpSp>
        <p:grpSp>
          <p:nvGrpSpPr>
            <p:cNvPr id="14" name="Group 40"/>
            <p:cNvGrpSpPr>
              <a:grpSpLocks/>
            </p:cNvGrpSpPr>
            <p:nvPr/>
          </p:nvGrpSpPr>
          <p:grpSpPr bwMode="auto">
            <a:xfrm>
              <a:off x="4191000" y="6946900"/>
              <a:ext cx="2514600" cy="1701800"/>
              <a:chOff x="0" y="0"/>
              <a:chExt cx="1584" cy="1072"/>
            </a:xfrm>
          </p:grpSpPr>
          <p:sp>
            <p:nvSpPr>
              <p:cNvPr id="161826" name="Freeform 41"/>
              <p:cNvSpPr>
                <a:spLocks/>
              </p:cNvSpPr>
              <p:nvPr/>
            </p:nvSpPr>
            <p:spPr bwMode="auto">
              <a:xfrm>
                <a:off x="32" y="40"/>
                <a:ext cx="1523" cy="1004"/>
              </a:xfrm>
              <a:custGeom>
                <a:avLst/>
                <a:gdLst>
                  <a:gd name="T0" fmla="*/ 1 w 21600"/>
                  <a:gd name="T1" fmla="*/ 0 h 21600"/>
                  <a:gd name="T2" fmla="*/ 0 w 21600"/>
                  <a:gd name="T3" fmla="*/ 0 h 21600"/>
                  <a:gd name="T4" fmla="*/ 0 w 21600"/>
                  <a:gd name="T5" fmla="*/ 1 h 21600"/>
                  <a:gd name="T6" fmla="*/ 1 w 21600"/>
                  <a:gd name="T7" fmla="*/ 1 h 21600"/>
                  <a:gd name="T8" fmla="*/ 1 w 21600"/>
                  <a:gd name="T9" fmla="*/ 1 h 21600"/>
                  <a:gd name="T10" fmla="*/ 1 w 21600"/>
                  <a:gd name="T11" fmla="*/ 2 h 21600"/>
                  <a:gd name="T12" fmla="*/ 2 w 21600"/>
                  <a:gd name="T13" fmla="*/ 2 h 21600"/>
                  <a:gd name="T14" fmla="*/ 3 w 21600"/>
                  <a:gd name="T15" fmla="*/ 2 h 21600"/>
                  <a:gd name="T16" fmla="*/ 3 w 21600"/>
                  <a:gd name="T17" fmla="*/ 2 h 21600"/>
                  <a:gd name="T18" fmla="*/ 4 w 21600"/>
                  <a:gd name="T19" fmla="*/ 2 h 21600"/>
                  <a:gd name="T20" fmla="*/ 5 w 21600"/>
                  <a:gd name="T21" fmla="*/ 2 h 21600"/>
                  <a:gd name="T22" fmla="*/ 6 w 21600"/>
                  <a:gd name="T23" fmla="*/ 2 h 21600"/>
                  <a:gd name="T24" fmla="*/ 8 w 21600"/>
                  <a:gd name="T25" fmla="*/ 2 h 21600"/>
                  <a:gd name="T26" fmla="*/ 7 w 21600"/>
                  <a:gd name="T27" fmla="*/ 1 h 21600"/>
                  <a:gd name="T28" fmla="*/ 7 w 21600"/>
                  <a:gd name="T29" fmla="*/ 0 h 21600"/>
                  <a:gd name="T30" fmla="*/ 7 w 21600"/>
                  <a:gd name="T31" fmla="*/ 0 h 21600"/>
                  <a:gd name="T32" fmla="*/ 6 w 21600"/>
                  <a:gd name="T33" fmla="*/ 0 h 21600"/>
                  <a:gd name="T34" fmla="*/ 6 w 21600"/>
                  <a:gd name="T35" fmla="*/ 0 h 21600"/>
                  <a:gd name="T36" fmla="*/ 5 w 21600"/>
                  <a:gd name="T37" fmla="*/ 0 h 21600"/>
                  <a:gd name="T38" fmla="*/ 5 w 21600"/>
                  <a:gd name="T39" fmla="*/ 0 h 21600"/>
                  <a:gd name="T40" fmla="*/ 4 w 21600"/>
                  <a:gd name="T41" fmla="*/ 0 h 21600"/>
                  <a:gd name="T42" fmla="*/ 3 w 21600"/>
                  <a:gd name="T43" fmla="*/ 0 h 21600"/>
                  <a:gd name="T44" fmla="*/ 2 w 21600"/>
                  <a:gd name="T45" fmla="*/ 0 h 21600"/>
                  <a:gd name="T46" fmla="*/ 2 w 21600"/>
                  <a:gd name="T47" fmla="*/ 0 h 21600"/>
                  <a:gd name="T48" fmla="*/ 1 w 21600"/>
                  <a:gd name="T49" fmla="*/ 0 h 21600"/>
                  <a:gd name="T50" fmla="*/ 1 w 21600"/>
                  <a:gd name="T51" fmla="*/ 0 h 2160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1600"/>
                  <a:gd name="T79" fmla="*/ 0 h 21600"/>
                  <a:gd name="T80" fmla="*/ 21600 w 21600"/>
                  <a:gd name="T81" fmla="*/ 21600 h 21600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1600" h="21600">
                    <a:moveTo>
                      <a:pt x="2813" y="2339"/>
                    </a:moveTo>
                    <a:lnTo>
                      <a:pt x="0" y="4678"/>
                    </a:lnTo>
                    <a:lnTo>
                      <a:pt x="545" y="7980"/>
                    </a:lnTo>
                    <a:lnTo>
                      <a:pt x="2632" y="10731"/>
                    </a:lnTo>
                    <a:lnTo>
                      <a:pt x="2269" y="11832"/>
                    </a:lnTo>
                    <a:lnTo>
                      <a:pt x="2269" y="15684"/>
                    </a:lnTo>
                    <a:lnTo>
                      <a:pt x="4810" y="16097"/>
                    </a:lnTo>
                    <a:lnTo>
                      <a:pt x="8622" y="15822"/>
                    </a:lnTo>
                    <a:lnTo>
                      <a:pt x="8985" y="20362"/>
                    </a:lnTo>
                    <a:lnTo>
                      <a:pt x="10437" y="20362"/>
                    </a:lnTo>
                    <a:lnTo>
                      <a:pt x="13341" y="21600"/>
                    </a:lnTo>
                    <a:cubicBezTo>
                      <a:pt x="13341" y="21600"/>
                      <a:pt x="17607" y="19536"/>
                      <a:pt x="17607" y="19811"/>
                    </a:cubicBezTo>
                    <a:cubicBezTo>
                      <a:pt x="17607" y="20087"/>
                      <a:pt x="21600" y="15546"/>
                      <a:pt x="21600" y="15546"/>
                    </a:cubicBezTo>
                    <a:lnTo>
                      <a:pt x="20511" y="8943"/>
                    </a:lnTo>
                    <a:lnTo>
                      <a:pt x="19785" y="3577"/>
                    </a:lnTo>
                    <a:lnTo>
                      <a:pt x="18605" y="3852"/>
                    </a:lnTo>
                    <a:lnTo>
                      <a:pt x="16790" y="4265"/>
                    </a:lnTo>
                    <a:lnTo>
                      <a:pt x="16336" y="1513"/>
                    </a:lnTo>
                    <a:lnTo>
                      <a:pt x="13613" y="3852"/>
                    </a:lnTo>
                    <a:lnTo>
                      <a:pt x="13523" y="1376"/>
                    </a:lnTo>
                    <a:lnTo>
                      <a:pt x="11798" y="1376"/>
                    </a:lnTo>
                    <a:lnTo>
                      <a:pt x="9711" y="3164"/>
                    </a:lnTo>
                    <a:lnTo>
                      <a:pt x="6988" y="0"/>
                    </a:lnTo>
                    <a:lnTo>
                      <a:pt x="5808" y="2476"/>
                    </a:lnTo>
                    <a:lnTo>
                      <a:pt x="2813" y="2339"/>
                    </a:lnTo>
                    <a:close/>
                    <a:moveTo>
                      <a:pt x="2813" y="2339"/>
                    </a:moveTo>
                  </a:path>
                </a:pathLst>
              </a:custGeom>
              <a:solidFill>
                <a:schemeClr val="accent1">
                  <a:alpha val="49803"/>
                </a:schemeClr>
              </a:solidFill>
              <a:ln w="12700">
                <a:noFill/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pic>
            <p:nvPicPr>
              <p:cNvPr id="161827" name="Picture 42"/>
              <p:cNvPicPr>
                <a:picLocks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0" y="0"/>
                <a:ext cx="1584" cy="1072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</p:pic>
        </p:grpSp>
        <p:grpSp>
          <p:nvGrpSpPr>
            <p:cNvPr id="15" name="Group 43"/>
            <p:cNvGrpSpPr>
              <a:grpSpLocks/>
            </p:cNvGrpSpPr>
            <p:nvPr/>
          </p:nvGrpSpPr>
          <p:grpSpPr bwMode="auto">
            <a:xfrm>
              <a:off x="4686300" y="7404100"/>
              <a:ext cx="1651000" cy="482600"/>
              <a:chOff x="0" y="0"/>
              <a:chExt cx="1040" cy="303"/>
            </a:xfrm>
          </p:grpSpPr>
          <p:pic>
            <p:nvPicPr>
              <p:cNvPr id="25644" name="Picture 44"/>
              <p:cNvPicPr>
                <a:picLocks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138" y="-25"/>
                <a:ext cx="752" cy="353"/>
              </a:xfrm>
              <a:prstGeom prst="rect">
                <a:avLst/>
              </a:prstGeom>
              <a:noFill/>
              <a:ln w="12700" cap="flat">
                <a:noFill/>
                <a:miter lim="800000"/>
                <a:headEnd/>
                <a:tailEnd/>
              </a:ln>
              <a:effectLst>
                <a:outerShdw blurRad="127000" dist="76199" dir="2700000" algn="ctr" rotWithShape="0">
                  <a:schemeClr val="bg2">
                    <a:alpha val="75000"/>
                  </a:schemeClr>
                </a:outerShdw>
              </a:effectLst>
            </p:spPr>
          </p:pic>
          <p:sp>
            <p:nvSpPr>
              <p:cNvPr id="161825" name="Rectangle 45"/>
              <p:cNvSpPr>
                <a:spLocks/>
              </p:cNvSpPr>
              <p:nvPr/>
            </p:nvSpPr>
            <p:spPr bwMode="auto">
              <a:xfrm>
                <a:off x="0" y="44"/>
                <a:ext cx="1040" cy="215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lIns="0" tIns="0" rIns="0" bIns="0" anchor="ctr">
                <a:prstTxWarp prst="textNoShape">
                  <a:avLst/>
                </a:prstTxWarp>
              </a:bodyPr>
              <a:lstStyle/>
              <a:p>
                <a:pPr algn="ctr"/>
                <a:r>
                  <a:rPr lang="en-US" sz="1000" dirty="0">
                    <a:ea typeface="Gill Sans" charset="0"/>
                    <a:cs typeface="Gill Sans" charset="0"/>
                  </a:rPr>
                  <a:t>server1</a:t>
                </a:r>
              </a:p>
            </p:txBody>
          </p:sp>
        </p:grpSp>
        <p:sp>
          <p:nvSpPr>
            <p:cNvPr id="161814" name="Rectangle 46"/>
            <p:cNvSpPr>
              <a:spLocks/>
            </p:cNvSpPr>
            <p:nvPr/>
          </p:nvSpPr>
          <p:spPr bwMode="auto">
            <a:xfrm>
              <a:off x="4573588" y="7398695"/>
              <a:ext cx="215900" cy="19160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n-US" sz="1000" dirty="0">
                  <a:ea typeface="Gill Sans" charset="0"/>
                  <a:cs typeface="Gill Sans" charset="0"/>
                </a:rPr>
                <a:t>US</a:t>
              </a:r>
            </a:p>
          </p:txBody>
        </p:sp>
        <p:grpSp>
          <p:nvGrpSpPr>
            <p:cNvPr id="16" name="Group 47"/>
            <p:cNvGrpSpPr>
              <a:grpSpLocks/>
            </p:cNvGrpSpPr>
            <p:nvPr/>
          </p:nvGrpSpPr>
          <p:grpSpPr bwMode="auto">
            <a:xfrm>
              <a:off x="4889500" y="7785100"/>
              <a:ext cx="1651000" cy="482600"/>
              <a:chOff x="0" y="0"/>
              <a:chExt cx="1040" cy="303"/>
            </a:xfrm>
          </p:grpSpPr>
          <p:pic>
            <p:nvPicPr>
              <p:cNvPr id="25648" name="Picture 48"/>
              <p:cNvPicPr>
                <a:picLocks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138" y="-23"/>
                <a:ext cx="752" cy="352"/>
              </a:xfrm>
              <a:prstGeom prst="rect">
                <a:avLst/>
              </a:prstGeom>
              <a:noFill/>
              <a:ln w="12700" cap="flat">
                <a:noFill/>
                <a:miter lim="800000"/>
                <a:headEnd/>
                <a:tailEnd/>
              </a:ln>
              <a:effectLst>
                <a:outerShdw blurRad="127000" dist="76199" dir="2700000" algn="ctr" rotWithShape="0">
                  <a:schemeClr val="bg2">
                    <a:alpha val="75000"/>
                  </a:schemeClr>
                </a:outerShdw>
              </a:effectLst>
            </p:spPr>
          </p:pic>
          <p:sp>
            <p:nvSpPr>
              <p:cNvPr id="161823" name="Rectangle 49"/>
              <p:cNvSpPr>
                <a:spLocks/>
              </p:cNvSpPr>
              <p:nvPr/>
            </p:nvSpPr>
            <p:spPr bwMode="auto">
              <a:xfrm>
                <a:off x="0" y="44"/>
                <a:ext cx="1040" cy="215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lIns="0" tIns="0" rIns="0" bIns="0" anchor="ctr">
                <a:prstTxWarp prst="textNoShape">
                  <a:avLst/>
                </a:prstTxWarp>
              </a:bodyPr>
              <a:lstStyle/>
              <a:p>
                <a:pPr algn="ctr"/>
                <a:r>
                  <a:rPr lang="en-US" sz="1000" dirty="0">
                    <a:ea typeface="Gill Sans" charset="0"/>
                    <a:cs typeface="Gill Sans" charset="0"/>
                  </a:rPr>
                  <a:t>server2</a:t>
                </a:r>
              </a:p>
            </p:txBody>
          </p:sp>
        </p:grpSp>
        <p:sp>
          <p:nvSpPr>
            <p:cNvPr id="161816" name="Line 50"/>
            <p:cNvSpPr>
              <a:spLocks noChangeShapeType="1"/>
            </p:cNvSpPr>
            <p:nvPr/>
          </p:nvSpPr>
          <p:spPr bwMode="auto">
            <a:xfrm rot="10800000">
              <a:off x="6502400" y="6146800"/>
              <a:ext cx="366713" cy="3048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miter lim="800000"/>
              <a:headEnd type="stealth" w="med" len="med"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817" name="Line 51"/>
            <p:cNvSpPr>
              <a:spLocks noChangeShapeType="1"/>
            </p:cNvSpPr>
            <p:nvPr/>
          </p:nvSpPr>
          <p:spPr bwMode="auto">
            <a:xfrm rot="10800000" flipH="1">
              <a:off x="5634038" y="6400800"/>
              <a:ext cx="4762" cy="4318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miter lim="800000"/>
              <a:headEnd type="stealth" w="med" len="med"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7" name="Group 52"/>
            <p:cNvGrpSpPr>
              <a:grpSpLocks/>
            </p:cNvGrpSpPr>
            <p:nvPr/>
          </p:nvGrpSpPr>
          <p:grpSpPr bwMode="auto">
            <a:xfrm>
              <a:off x="2882900" y="5054600"/>
              <a:ext cx="1314450" cy="573088"/>
              <a:chOff x="0" y="0"/>
              <a:chExt cx="828" cy="361"/>
            </a:xfrm>
          </p:grpSpPr>
          <p:pic>
            <p:nvPicPr>
              <p:cNvPr id="25653" name="Picture 53"/>
              <p:cNvPicPr>
                <a:picLocks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44" y="3"/>
                <a:ext cx="752" cy="360"/>
              </a:xfrm>
              <a:prstGeom prst="rect">
                <a:avLst/>
              </a:prstGeom>
              <a:noFill/>
              <a:ln w="12700" cap="flat">
                <a:noFill/>
                <a:miter lim="800000"/>
                <a:headEnd/>
                <a:tailEnd/>
              </a:ln>
              <a:effectLst>
                <a:outerShdw blurRad="127000" dist="76199" dir="2700000" algn="ctr" rotWithShape="0">
                  <a:schemeClr val="bg2">
                    <a:alpha val="75000"/>
                  </a:schemeClr>
                </a:outerShdw>
              </a:effectLst>
            </p:spPr>
          </p:pic>
          <p:sp>
            <p:nvSpPr>
              <p:cNvPr id="161821" name="Rectangle 54"/>
              <p:cNvSpPr>
                <a:spLocks/>
              </p:cNvSpPr>
              <p:nvPr/>
            </p:nvSpPr>
            <p:spPr bwMode="auto">
              <a:xfrm>
                <a:off x="0" y="0"/>
                <a:ext cx="828" cy="36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lIns="0" tIns="0" rIns="0" bIns="0" anchor="ctr">
                <a:prstTxWarp prst="textNoShape">
                  <a:avLst/>
                </a:prstTxWarp>
              </a:bodyPr>
              <a:lstStyle/>
              <a:p>
                <a:pPr algn="ctr"/>
                <a:r>
                  <a:rPr lang="en-US" sz="1000" dirty="0">
                    <a:ea typeface="Gill Sans" charset="0"/>
                    <a:cs typeface="Gill Sans" charset="0"/>
                  </a:rPr>
                  <a:t>IANA</a:t>
                </a:r>
              </a:p>
            </p:txBody>
          </p:sp>
        </p:grpSp>
        <p:sp>
          <p:nvSpPr>
            <p:cNvPr id="161819" name="Line 55"/>
            <p:cNvSpPr>
              <a:spLocks noChangeShapeType="1"/>
            </p:cNvSpPr>
            <p:nvPr/>
          </p:nvSpPr>
          <p:spPr bwMode="auto">
            <a:xfrm flipH="1">
              <a:off x="4394200" y="5321300"/>
              <a:ext cx="495300" cy="1905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miter lim="800000"/>
              <a:headEnd type="stealth" w="med" len="med"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Security</a:t>
            </a:r>
            <a:endParaRPr lang="en-US" dirty="0"/>
          </a:p>
        </p:txBody>
      </p:sp>
      <p:sp>
        <p:nvSpPr>
          <p:cNvPr id="59" name="Content Placeholder 58"/>
          <p:cNvSpPr>
            <a:spLocks noGrp="1"/>
          </p:cNvSpPr>
          <p:nvPr>
            <p:ph idx="1"/>
          </p:nvPr>
        </p:nvSpPr>
        <p:spPr>
          <a:xfrm>
            <a:off x="456481" y="1417109"/>
            <a:ext cx="8226720" cy="4524955"/>
          </a:xfrm>
        </p:spPr>
        <p:txBody>
          <a:bodyPr/>
          <a:lstStyle/>
          <a:p>
            <a:pPr>
              <a:buFont typeface="Arial"/>
              <a:buChar char="•"/>
            </a:pPr>
            <a:r>
              <a:rPr lang="en-US" sz="2800" dirty="0" smtClean="0"/>
              <a:t>Physical Security	</a:t>
            </a:r>
          </a:p>
          <a:p>
            <a:pPr lvl="1">
              <a:buFont typeface="Arial"/>
              <a:buChar char="•"/>
            </a:pPr>
            <a:r>
              <a:rPr lang="en-US" sz="2400" dirty="0" smtClean="0"/>
              <a:t>Alarm system </a:t>
            </a:r>
          </a:p>
          <a:p>
            <a:pPr lvl="1">
              <a:buFont typeface="Arial"/>
              <a:buChar char="•"/>
            </a:pPr>
            <a:r>
              <a:rPr lang="en-US" sz="2400" dirty="0" smtClean="0"/>
              <a:t>Security Cameras</a:t>
            </a:r>
          </a:p>
          <a:p>
            <a:pPr>
              <a:buFont typeface="Arial"/>
              <a:buChar char="•"/>
            </a:pPr>
            <a:r>
              <a:rPr lang="en-US" sz="2800" dirty="0" smtClean="0"/>
              <a:t>Network Security</a:t>
            </a:r>
          </a:p>
          <a:p>
            <a:pPr lvl="1">
              <a:buFont typeface="Arial"/>
              <a:buChar char="•"/>
            </a:pPr>
            <a:r>
              <a:rPr lang="en-US" sz="2400" dirty="0" smtClean="0"/>
              <a:t>Zone based firewall</a:t>
            </a:r>
          </a:p>
          <a:p>
            <a:pPr lvl="1">
              <a:buFont typeface="Arial"/>
              <a:buChar char="•"/>
            </a:pPr>
            <a:r>
              <a:rPr lang="en-US" sz="2400" dirty="0" smtClean="0"/>
              <a:t>Real time </a:t>
            </a:r>
            <a:r>
              <a:rPr lang="en-US" sz="2400" dirty="0" err="1" smtClean="0"/>
              <a:t>Netflow</a:t>
            </a:r>
            <a:r>
              <a:rPr lang="en-US" sz="2400" dirty="0" smtClean="0"/>
              <a:t> collector</a:t>
            </a:r>
          </a:p>
          <a:p>
            <a:pPr lvl="1">
              <a:buFont typeface="Arial"/>
              <a:buChar char="•"/>
            </a:pPr>
            <a:r>
              <a:rPr lang="en-US" sz="2400" dirty="0" smtClean="0"/>
              <a:t>Gateway redundancy</a:t>
            </a:r>
          </a:p>
          <a:p>
            <a:pPr lvl="1">
              <a:buFont typeface="Arial"/>
              <a:buChar char="•"/>
            </a:pPr>
            <a:r>
              <a:rPr lang="en-US" sz="2400" dirty="0" smtClean="0"/>
              <a:t>Switching and path redundancy</a:t>
            </a:r>
          </a:p>
          <a:p>
            <a:pPr lvl="1">
              <a:buFont typeface="Arial"/>
              <a:buChar char="•"/>
            </a:pPr>
            <a:r>
              <a:rPr lang="en-US" sz="2400" dirty="0" smtClean="0"/>
              <a:t>Real time capacity monitoring</a:t>
            </a:r>
          </a:p>
          <a:p>
            <a:pPr lvl="1"/>
            <a:endParaRPr lang="en-US" dirty="0" smtClean="0"/>
          </a:p>
          <a:p>
            <a:pPr lvl="1">
              <a:buFont typeface="Arial"/>
              <a:buChar char="•"/>
            </a:pPr>
            <a:endParaRPr lang="en-US" dirty="0" smtClean="0"/>
          </a:p>
          <a:p>
            <a:pPr lvl="1">
              <a:buFont typeface="Arial"/>
              <a:buChar char="•"/>
            </a:pPr>
            <a:endParaRPr lang="en-US" dirty="0" smtClean="0"/>
          </a:p>
          <a:p>
            <a:pPr lvl="1">
              <a:buFont typeface="Arial"/>
              <a:buChar char="•"/>
            </a:pPr>
            <a:endParaRPr lang="en-US" dirty="0" smtClean="0"/>
          </a:p>
          <a:p>
            <a:pPr lvl="1">
              <a:buFont typeface="Arial"/>
              <a:buChar char="•"/>
            </a:pP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Systems Security</a:t>
            </a:r>
            <a:endParaRPr lang="en-US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Systems Security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/>
              <a:buChar char="•"/>
            </a:pPr>
            <a:r>
              <a:rPr lang="en-US" dirty="0" smtClean="0"/>
              <a:t>APNIC CA (staff, members), BPKI</a:t>
            </a:r>
          </a:p>
          <a:p>
            <a:pPr>
              <a:buFont typeface="Arial"/>
              <a:buChar char="•"/>
            </a:pPr>
            <a:r>
              <a:rPr lang="en-US" dirty="0" smtClean="0"/>
              <a:t>Resource Certificate, RPKI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6" name="Picture 5" descr="Trust-Ancho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2200" y="2915245"/>
            <a:ext cx="4495800" cy="33718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Security – CA Architecture</a:t>
            </a:r>
            <a:endParaRPr lang="en-US" dirty="0"/>
          </a:p>
        </p:txBody>
      </p:sp>
      <p:pic>
        <p:nvPicPr>
          <p:cNvPr id="6" name="Content Placeholder 5" descr="CA2-Architecture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14400" y="1122759"/>
            <a:ext cx="6675438" cy="5006579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Infrastructure Services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481" y="1417109"/>
            <a:ext cx="8226720" cy="4712175"/>
          </a:xfrm>
        </p:spPr>
        <p:txBody>
          <a:bodyPr/>
          <a:lstStyle/>
          <a:p>
            <a:pPr>
              <a:buFont typeface="Arial"/>
              <a:buChar char="•"/>
            </a:pPr>
            <a:r>
              <a:rPr lang="en-AU" sz="1800" dirty="0" smtClean="0"/>
              <a:t>IS team overview</a:t>
            </a:r>
          </a:p>
          <a:p>
            <a:pPr>
              <a:buFont typeface="Arial"/>
              <a:buChar char="•"/>
            </a:pPr>
            <a:r>
              <a:rPr lang="en-AU" sz="1800" dirty="0" smtClean="0"/>
              <a:t>IS responsibilities</a:t>
            </a:r>
          </a:p>
          <a:p>
            <a:pPr>
              <a:buFont typeface="Arial"/>
              <a:buChar char="•"/>
            </a:pPr>
            <a:r>
              <a:rPr lang="en-AU" sz="1800" dirty="0" smtClean="0"/>
              <a:t>Network infrastructure</a:t>
            </a:r>
          </a:p>
          <a:p>
            <a:pPr>
              <a:buFont typeface="Arial"/>
              <a:buChar char="•"/>
            </a:pPr>
            <a:r>
              <a:rPr lang="en-AU" sz="1800" dirty="0" smtClean="0"/>
              <a:t>V6 &amp; V4 Connectivity</a:t>
            </a:r>
          </a:p>
          <a:p>
            <a:pPr>
              <a:buFont typeface="Arial"/>
              <a:buChar char="•"/>
            </a:pPr>
            <a:r>
              <a:rPr lang="en-AU" sz="1800" dirty="0" smtClean="0"/>
              <a:t>APNIC Services (WHOIS, DNS, …)</a:t>
            </a:r>
          </a:p>
          <a:p>
            <a:pPr>
              <a:buFont typeface="Arial"/>
              <a:buChar char="•"/>
            </a:pPr>
            <a:r>
              <a:rPr lang="en-AU" sz="1800" dirty="0" smtClean="0"/>
              <a:t>Security</a:t>
            </a:r>
          </a:p>
          <a:p>
            <a:pPr>
              <a:buFont typeface="Arial"/>
              <a:buChar char="•"/>
            </a:pPr>
            <a:r>
              <a:rPr lang="en-AU" sz="1800" dirty="0" smtClean="0"/>
              <a:t>Monitoring</a:t>
            </a:r>
          </a:p>
          <a:p>
            <a:pPr>
              <a:buFont typeface="Arial"/>
              <a:buChar char="•"/>
            </a:pPr>
            <a:r>
              <a:rPr lang="en-AU" sz="1800" dirty="0" smtClean="0"/>
              <a:t>Processes &amp; Procedures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Monitoring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/>
              <a:buChar char="•"/>
            </a:pPr>
            <a:r>
              <a:rPr lang="en-US" dirty="0" smtClean="0"/>
              <a:t>Real time Network &amp; System monitoring (</a:t>
            </a:r>
            <a:r>
              <a:rPr lang="en-US" dirty="0" err="1" smtClean="0"/>
              <a:t>Zenoss</a:t>
            </a:r>
            <a:r>
              <a:rPr lang="en-US" dirty="0" smtClean="0"/>
              <a:t>)</a:t>
            </a:r>
          </a:p>
          <a:p>
            <a:pPr>
              <a:buFont typeface="Arial"/>
              <a:buChar char="•"/>
            </a:pPr>
            <a:r>
              <a:rPr lang="en-US" dirty="0" smtClean="0"/>
              <a:t>Host Based Intrusion Detection System (OSSEC)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Integrity checking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Log analysis</a:t>
            </a:r>
          </a:p>
          <a:p>
            <a:pPr lvl="1">
              <a:buFont typeface="Arial"/>
              <a:buChar char="•"/>
            </a:pPr>
            <a:r>
              <a:rPr lang="en-US" dirty="0" err="1" smtClean="0"/>
              <a:t>Rootkit</a:t>
            </a:r>
            <a:r>
              <a:rPr lang="en-US" dirty="0" smtClean="0"/>
              <a:t> detection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Real time alerting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Active response</a:t>
            </a:r>
          </a:p>
          <a:p>
            <a:pPr lvl="1">
              <a:buFont typeface="Arial"/>
              <a:buChar char="•"/>
            </a:pPr>
            <a:endParaRPr lang="en-US" dirty="0" smtClean="0"/>
          </a:p>
          <a:p>
            <a:pPr lvl="1">
              <a:buFont typeface="Arial"/>
              <a:buChar char="•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Procedures &amp; Policies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/>
              <a:buChar char="•"/>
            </a:pPr>
            <a:r>
              <a:rPr lang="en-US" dirty="0" smtClean="0"/>
              <a:t>Configuration management (Puppet)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Change management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Policy enforcement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Maintain production state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Patch management</a:t>
            </a:r>
          </a:p>
          <a:p>
            <a:pPr>
              <a:buFont typeface="Arial"/>
              <a:buChar char="•"/>
            </a:pPr>
            <a:r>
              <a:rPr lang="en-US" dirty="0" smtClean="0"/>
              <a:t>Security policies, Guidelines &amp; standards</a:t>
            </a:r>
          </a:p>
          <a:p>
            <a:pPr>
              <a:buFont typeface="Arial"/>
              <a:buChar char="•"/>
            </a:pPr>
            <a:r>
              <a:rPr lang="en-US" dirty="0" smtClean="0"/>
              <a:t>BCP &amp; DRP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 team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Font typeface="Arial"/>
              <a:buChar char="•"/>
            </a:pPr>
            <a:r>
              <a:rPr lang="en-US" sz="1800" b="1" dirty="0" err="1" smtClean="0"/>
              <a:t>Siamak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Hadinia</a:t>
            </a:r>
            <a:r>
              <a:rPr lang="en-US" sz="1800" b="1" dirty="0" smtClean="0"/>
              <a:t> </a:t>
            </a:r>
            <a:r>
              <a:rPr lang="en-US" sz="1800" dirty="0" smtClean="0"/>
              <a:t>		IS Manager</a:t>
            </a:r>
          </a:p>
          <a:p>
            <a:pPr lvl="1">
              <a:buFont typeface="Arial"/>
              <a:buChar char="•"/>
            </a:pPr>
            <a:r>
              <a:rPr lang="en-US" sz="1800" b="1" dirty="0" smtClean="0"/>
              <a:t>Robert Brockway</a:t>
            </a:r>
            <a:r>
              <a:rPr lang="en-US" sz="1800" dirty="0" smtClean="0"/>
              <a:t> 	Senior Systems Architect</a:t>
            </a:r>
          </a:p>
          <a:p>
            <a:pPr lvl="1">
              <a:buFont typeface="Arial"/>
              <a:buChar char="•"/>
            </a:pPr>
            <a:r>
              <a:rPr lang="en-US" sz="1800" b="1" dirty="0" err="1" smtClean="0"/>
              <a:t>Arth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Paulite</a:t>
            </a:r>
            <a:r>
              <a:rPr lang="en-US" sz="1800" dirty="0" smtClean="0"/>
              <a:t>			Senior Systems Engineer</a:t>
            </a:r>
          </a:p>
          <a:p>
            <a:pPr lvl="1">
              <a:buFont typeface="Arial"/>
              <a:buChar char="•"/>
            </a:pPr>
            <a:r>
              <a:rPr lang="en-US" sz="1800" b="1" dirty="0" smtClean="0"/>
              <a:t>George Salisbury</a:t>
            </a:r>
            <a:r>
              <a:rPr lang="en-US" sz="1800" dirty="0" smtClean="0"/>
              <a:t>	Systems Administrator (Application)</a:t>
            </a:r>
          </a:p>
          <a:p>
            <a:pPr lvl="1">
              <a:buFont typeface="Arial"/>
              <a:buChar char="•"/>
            </a:pPr>
            <a:r>
              <a:rPr lang="en-US" sz="1800" b="1" dirty="0" err="1" smtClean="0"/>
              <a:t>Amante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Alvaran</a:t>
            </a:r>
            <a:r>
              <a:rPr lang="en-US" sz="1800" dirty="0" smtClean="0"/>
              <a:t>		Senior Network Engineer</a:t>
            </a:r>
          </a:p>
          <a:p>
            <a:pPr lvl="1">
              <a:buFont typeface="Arial"/>
              <a:buChar char="•"/>
            </a:pPr>
            <a:r>
              <a:rPr lang="en-US" sz="1800" b="1" dirty="0" smtClean="0"/>
              <a:t>Ben Peters</a:t>
            </a:r>
            <a:r>
              <a:rPr lang="en-US" sz="1800" dirty="0" smtClean="0"/>
              <a:t>			Systems Administrator (Network)</a:t>
            </a:r>
          </a:p>
          <a:p>
            <a:pPr lvl="1">
              <a:buFont typeface="Arial"/>
              <a:buChar char="•"/>
            </a:pPr>
            <a:r>
              <a:rPr lang="en-US" sz="1800" b="1" dirty="0" smtClean="0"/>
              <a:t>Alan Golding</a:t>
            </a:r>
            <a:r>
              <a:rPr lang="en-US" sz="1800" dirty="0" smtClean="0"/>
              <a:t>		Systems Administrator (Internal Services)</a:t>
            </a:r>
          </a:p>
          <a:p>
            <a:pPr lvl="1">
              <a:buFont typeface="Arial"/>
              <a:buChar char="•"/>
            </a:pPr>
            <a:r>
              <a:rPr lang="en-US" sz="1800" b="1" dirty="0" smtClean="0"/>
              <a:t>Brenda </a:t>
            </a:r>
            <a:r>
              <a:rPr lang="en-US" sz="1800" b="1" smtClean="0"/>
              <a:t>Musindo </a:t>
            </a:r>
            <a:r>
              <a:rPr lang="en-US" sz="1800" dirty="0" smtClean="0"/>
              <a:t>/ </a:t>
            </a:r>
            <a:r>
              <a:rPr lang="en-US" sz="1800" b="1" dirty="0" smtClean="0"/>
              <a:t>Alex </a:t>
            </a:r>
            <a:r>
              <a:rPr lang="en-US" sz="1800" b="1" dirty="0" err="1" smtClean="0"/>
              <a:t>Michaelson</a:t>
            </a:r>
            <a:r>
              <a:rPr lang="en-US" sz="1800" dirty="0" smtClean="0"/>
              <a:t>  Systems Administrator	</a:t>
            </a:r>
          </a:p>
          <a:p>
            <a:pPr lvl="1"/>
            <a:r>
              <a:rPr lang="en-US" sz="1800" dirty="0" smtClean="0"/>
              <a:t>	 </a:t>
            </a:r>
          </a:p>
          <a:p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 Responsibilities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/>
              <a:buChar char="•"/>
            </a:pPr>
            <a:r>
              <a:rPr lang="en-US" dirty="0" smtClean="0"/>
              <a:t>Maintenance &amp; Support 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Network Infrastructure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APNIC Internal &amp; External Services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Security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Staff technical requirement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APNIC Events &amp; Conferences</a:t>
            </a:r>
          </a:p>
          <a:p>
            <a:pPr lvl="1">
              <a:buFont typeface="Arial"/>
              <a:buChar char="•"/>
            </a:pPr>
            <a:endParaRPr lang="en-US" dirty="0"/>
          </a:p>
        </p:txBody>
      </p:sp>
      <p:pic>
        <p:nvPicPr>
          <p:cNvPr id="4" name="Picture 3" descr="S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3600" y="3200400"/>
            <a:ext cx="2489993" cy="18674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Network infrastructure</a:t>
            </a:r>
            <a:br>
              <a:rPr lang="en-AU" dirty="0" smtClean="0"/>
            </a:br>
            <a:endParaRPr lang="en-US" dirty="0"/>
          </a:p>
        </p:txBody>
      </p:sp>
      <p:pic>
        <p:nvPicPr>
          <p:cNvPr id="8" name="Content Placeholder 7" descr="Infrastructure-No-name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66800" y="1200149"/>
            <a:ext cx="6934200" cy="5200651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Network infrastructure</a:t>
            </a:r>
            <a:endParaRPr lang="en-US" dirty="0"/>
          </a:p>
        </p:txBody>
      </p:sp>
      <p:grpSp>
        <p:nvGrpSpPr>
          <p:cNvPr id="99" name="Group 98"/>
          <p:cNvGrpSpPr/>
          <p:nvPr/>
        </p:nvGrpSpPr>
        <p:grpSpPr>
          <a:xfrm>
            <a:off x="37187" y="1162050"/>
            <a:ext cx="9009782" cy="5238552"/>
            <a:chOff x="37187" y="1162050"/>
            <a:chExt cx="9009782" cy="5238552"/>
          </a:xfrm>
        </p:grpSpPr>
        <p:pic>
          <p:nvPicPr>
            <p:cNvPr id="4" name="Picture 126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824842" y="5513387"/>
              <a:ext cx="2903537" cy="714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" name="Picture 125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93967" y="5513387"/>
              <a:ext cx="2903537" cy="714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3"/>
            <p:cNvPicPr>
              <a:picLocks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056117" y="3670342"/>
              <a:ext cx="595312" cy="3063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5"/>
            <p:cNvPicPr>
              <a:picLocks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056117" y="4083092"/>
              <a:ext cx="596900" cy="3063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1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268717" y="4849854"/>
              <a:ext cx="735012" cy="314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12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003729" y="4849854"/>
              <a:ext cx="735013" cy="314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13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738742" y="4849854"/>
              <a:ext cx="735012" cy="314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1" name="Straight Connector 10"/>
            <p:cNvCxnSpPr/>
            <p:nvPr/>
          </p:nvCxnSpPr>
          <p:spPr>
            <a:xfrm rot="5400000">
              <a:off x="1606854" y="4483142"/>
              <a:ext cx="396875" cy="33655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5400000">
              <a:off x="2372029" y="4483142"/>
              <a:ext cx="396875" cy="33655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>
              <a:off x="1987854" y="4102142"/>
              <a:ext cx="396875" cy="1098550"/>
            </a:xfrm>
            <a:prstGeom prst="line">
              <a:avLst/>
            </a:prstGeom>
            <a:ln>
              <a:solidFill>
                <a:schemeClr val="accent1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2018017" y="4452979"/>
              <a:ext cx="1089025" cy="398463"/>
            </a:xfrm>
            <a:prstGeom prst="line">
              <a:avLst/>
            </a:prstGeom>
            <a:ln>
              <a:solidFill>
                <a:schemeClr val="accent1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6200000" flipH="1">
              <a:off x="2722867" y="4465679"/>
              <a:ext cx="396875" cy="37147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2006904" y="4419642"/>
              <a:ext cx="396875" cy="463550"/>
            </a:xfrm>
            <a:prstGeom prst="line">
              <a:avLst/>
            </a:prstGeom>
            <a:ln>
              <a:solidFill>
                <a:schemeClr val="accent1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2218042" y="3983079"/>
              <a:ext cx="238125" cy="3175"/>
            </a:xfrm>
            <a:prstGeom prst="line">
              <a:avLst/>
            </a:prstGeom>
            <a:ln w="50800" cmpd="dbl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>
              <a:endCxn id="7" idx="1"/>
            </p:cNvCxnSpPr>
            <p:nvPr/>
          </p:nvCxnSpPr>
          <p:spPr>
            <a:xfrm>
              <a:off x="905179" y="4146592"/>
              <a:ext cx="1150938" cy="89694"/>
            </a:xfrm>
            <a:prstGeom prst="line">
              <a:avLst/>
            </a:prstGeom>
            <a:ln w="50800" cmpd="dbl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9" name="Picture 36"/>
            <p:cNvPicPr>
              <a:picLocks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6756704" y="4056752"/>
              <a:ext cx="596900" cy="3063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39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6021692" y="4830804"/>
              <a:ext cx="735012" cy="314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" name="Picture 40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6756704" y="4830804"/>
              <a:ext cx="735013" cy="314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22" name="Straight Connector 21"/>
            <p:cNvCxnSpPr/>
            <p:nvPr/>
          </p:nvCxnSpPr>
          <p:spPr>
            <a:xfrm rot="5400000">
              <a:off x="6359829" y="4464092"/>
              <a:ext cx="396875" cy="33655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16200000" flipH="1">
              <a:off x="6759879" y="4400592"/>
              <a:ext cx="396875" cy="463550"/>
            </a:xfrm>
            <a:prstGeom prst="line">
              <a:avLst/>
            </a:prstGeom>
            <a:ln>
              <a:solidFill>
                <a:schemeClr val="accent1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>
              <a:stCxn id="19" idx="3"/>
            </p:cNvCxnSpPr>
            <p:nvPr/>
          </p:nvCxnSpPr>
          <p:spPr>
            <a:xfrm flipV="1">
              <a:off x="7353604" y="4095792"/>
              <a:ext cx="631825" cy="114154"/>
            </a:xfrm>
            <a:prstGeom prst="line">
              <a:avLst/>
            </a:prstGeom>
            <a:ln w="50800" cmpd="dbl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>
              <a:stCxn id="6" idx="1"/>
            </p:cNvCxnSpPr>
            <p:nvPr/>
          </p:nvCxnSpPr>
          <p:spPr>
            <a:xfrm rot="10800000">
              <a:off x="1136955" y="3741780"/>
              <a:ext cx="919162" cy="81757"/>
            </a:xfrm>
            <a:prstGeom prst="line">
              <a:avLst/>
            </a:prstGeom>
            <a:ln w="50800" cmpd="dbl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V="1">
              <a:off x="2186292" y="4100554"/>
              <a:ext cx="4905375" cy="3492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27" name="Picture 55" descr="Router with firewall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754367" y="3981492"/>
              <a:ext cx="514350" cy="3825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" name="Picture 56" descr="Router with firewall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754367" y="3549692"/>
              <a:ext cx="514350" cy="3841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" name="Picture 57" descr="Router with firewall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7985429" y="3903704"/>
              <a:ext cx="514350" cy="3841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" name="Picture 60"/>
            <p:cNvPicPr>
              <a:picLocks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128892" y="5426075"/>
              <a:ext cx="463550" cy="247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" name="Picture 61"/>
            <p:cNvPicPr>
              <a:picLocks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673404" y="5426117"/>
              <a:ext cx="465138" cy="247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" name="Picture 62"/>
            <p:cNvPicPr>
              <a:picLocks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1192517" y="5419767"/>
              <a:ext cx="463550" cy="247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33" name="Straight Connector 32"/>
            <p:cNvCxnSpPr/>
            <p:nvPr/>
          </p:nvCxnSpPr>
          <p:spPr>
            <a:xfrm rot="10800000" flipV="1">
              <a:off x="360667" y="5167312"/>
              <a:ext cx="1119187" cy="25876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10800000" flipV="1">
              <a:off x="905179" y="5186404"/>
              <a:ext cx="574675" cy="23971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5400000">
              <a:off x="1335391" y="5275305"/>
              <a:ext cx="233363" cy="5556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Rectangle 35"/>
            <p:cNvSpPr/>
            <p:nvPr/>
          </p:nvSpPr>
          <p:spPr>
            <a:xfrm>
              <a:off x="1716392" y="5405479"/>
              <a:ext cx="1555750" cy="287338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 err="1"/>
                <a:t>VM’s</a:t>
              </a:r>
              <a:endParaRPr lang="en-US" dirty="0"/>
            </a:p>
          </p:txBody>
        </p:sp>
        <p:cxnSp>
          <p:nvCxnSpPr>
            <p:cNvPr id="37" name="Straight Connector 36"/>
            <p:cNvCxnSpPr>
              <a:endCxn id="36" idx="0"/>
            </p:cNvCxnSpPr>
            <p:nvPr/>
          </p:nvCxnSpPr>
          <p:spPr>
            <a:xfrm>
              <a:off x="2230742" y="5164179"/>
              <a:ext cx="263525" cy="24130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>
              <a:endCxn id="36" idx="0"/>
            </p:cNvCxnSpPr>
            <p:nvPr/>
          </p:nvCxnSpPr>
          <p:spPr>
            <a:xfrm rot="10800000" flipV="1">
              <a:off x="2494267" y="5170529"/>
              <a:ext cx="444500" cy="23495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Oval 38"/>
            <p:cNvSpPr/>
            <p:nvPr/>
          </p:nvSpPr>
          <p:spPr>
            <a:xfrm>
              <a:off x="865492" y="6076950"/>
              <a:ext cx="544512" cy="296862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0" name="Oval 39"/>
            <p:cNvSpPr/>
            <p:nvPr/>
          </p:nvSpPr>
          <p:spPr>
            <a:xfrm>
              <a:off x="1810054" y="6084887"/>
              <a:ext cx="544513" cy="296863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1" name="Oval 40"/>
            <p:cNvSpPr/>
            <p:nvPr/>
          </p:nvSpPr>
          <p:spPr>
            <a:xfrm>
              <a:off x="1330629" y="6084887"/>
              <a:ext cx="546100" cy="296863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2" name="Oval 41"/>
            <p:cNvSpPr/>
            <p:nvPr/>
          </p:nvSpPr>
          <p:spPr>
            <a:xfrm>
              <a:off x="6372529" y="6084887"/>
              <a:ext cx="544513" cy="296863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3" name="Oval 42"/>
            <p:cNvSpPr/>
            <p:nvPr/>
          </p:nvSpPr>
          <p:spPr>
            <a:xfrm>
              <a:off x="7317092" y="6092825"/>
              <a:ext cx="544512" cy="296862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4" name="Oval 43"/>
            <p:cNvSpPr/>
            <p:nvPr/>
          </p:nvSpPr>
          <p:spPr>
            <a:xfrm>
              <a:off x="6837667" y="6092825"/>
              <a:ext cx="546100" cy="296862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45" name="Picture 98"/>
            <p:cNvPicPr>
              <a:picLocks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7348842" y="5418179"/>
              <a:ext cx="463550" cy="247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6" name="Picture 99"/>
            <p:cNvPicPr>
              <a:picLocks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7893354" y="5399129"/>
              <a:ext cx="465138" cy="247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7" name="Picture 100"/>
            <p:cNvPicPr>
              <a:picLocks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8412467" y="5392779"/>
              <a:ext cx="463550" cy="247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48" name="Straight Connector 47"/>
            <p:cNvCxnSpPr/>
            <p:nvPr/>
          </p:nvCxnSpPr>
          <p:spPr>
            <a:xfrm rot="16200000" flipH="1">
              <a:off x="7216286" y="5053847"/>
              <a:ext cx="273050" cy="45561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7498067" y="4772066"/>
              <a:ext cx="254000" cy="100012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7760798" y="4509335"/>
              <a:ext cx="247650" cy="151923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Rectangle 50"/>
            <p:cNvSpPr/>
            <p:nvPr/>
          </p:nvSpPr>
          <p:spPr>
            <a:xfrm>
              <a:off x="5721654" y="5415004"/>
              <a:ext cx="1555750" cy="287338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 err="1"/>
                <a:t>VM’s</a:t>
              </a:r>
              <a:endParaRPr lang="en-US" dirty="0"/>
            </a:p>
          </p:txBody>
        </p:sp>
        <p:cxnSp>
          <p:nvCxnSpPr>
            <p:cNvPr id="52" name="Straight Connector 51"/>
            <p:cNvCxnSpPr>
              <a:endCxn id="51" idx="0"/>
            </p:cNvCxnSpPr>
            <p:nvPr/>
          </p:nvCxnSpPr>
          <p:spPr>
            <a:xfrm rot="16200000" flipH="1">
              <a:off x="6282042" y="5197516"/>
              <a:ext cx="323850" cy="11112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>
              <a:endCxn id="51" idx="0"/>
            </p:cNvCxnSpPr>
            <p:nvPr/>
          </p:nvCxnSpPr>
          <p:spPr>
            <a:xfrm rot="5400000">
              <a:off x="6677329" y="4967329"/>
              <a:ext cx="269875" cy="62547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TextBox 113"/>
            <p:cNvSpPr txBox="1">
              <a:spLocks noChangeArrowheads="1"/>
            </p:cNvSpPr>
            <p:nvPr/>
          </p:nvSpPr>
          <p:spPr bwMode="auto">
            <a:xfrm>
              <a:off x="8490406" y="3928624"/>
              <a:ext cx="556563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 b="1" dirty="0" smtClean="0">
                  <a:latin typeface="Calibri" charset="0"/>
                </a:rPr>
                <a:t>GW6</a:t>
              </a:r>
            </a:p>
            <a:p>
              <a:r>
                <a:rPr lang="en-US" sz="1400" dirty="0" smtClean="0">
                  <a:latin typeface="Calibri" charset="0"/>
                </a:rPr>
                <a:t>(</a:t>
              </a:r>
              <a:r>
                <a:rPr lang="en-US" sz="1400" b="1" dirty="0" smtClean="0">
                  <a:latin typeface="Calibri" charset="0"/>
                </a:rPr>
                <a:t>IPS</a:t>
              </a:r>
              <a:r>
                <a:rPr lang="en-US" sz="1400" dirty="0" smtClean="0">
                  <a:latin typeface="Calibri" charset="0"/>
                </a:rPr>
                <a:t>)</a:t>
              </a:r>
              <a:endParaRPr lang="en-US" sz="1400" dirty="0">
                <a:latin typeface="Calibri" charset="0"/>
              </a:endParaRPr>
            </a:p>
          </p:txBody>
        </p:sp>
        <p:sp>
          <p:nvSpPr>
            <p:cNvPr id="55" name="TextBox 114"/>
            <p:cNvSpPr txBox="1">
              <a:spLocks noChangeArrowheads="1"/>
            </p:cNvSpPr>
            <p:nvPr/>
          </p:nvSpPr>
          <p:spPr bwMode="auto">
            <a:xfrm>
              <a:off x="37187" y="3990975"/>
              <a:ext cx="889223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 b="1" dirty="0" smtClean="0">
                  <a:latin typeface="Calibri" charset="0"/>
                </a:rPr>
                <a:t>GW4</a:t>
              </a:r>
              <a:r>
                <a:rPr lang="en-US" sz="1400" dirty="0" smtClean="0">
                  <a:latin typeface="Calibri" charset="0"/>
                </a:rPr>
                <a:t>(</a:t>
              </a:r>
              <a:r>
                <a:rPr lang="en-US" sz="1400" b="1" dirty="0" smtClean="0">
                  <a:latin typeface="Calibri" charset="0"/>
                </a:rPr>
                <a:t>IPS</a:t>
              </a:r>
              <a:r>
                <a:rPr lang="en-US" sz="1400" dirty="0" smtClean="0">
                  <a:latin typeface="Calibri" charset="0"/>
                </a:rPr>
                <a:t>)</a:t>
              </a:r>
              <a:endParaRPr lang="en-US" sz="1400" dirty="0">
                <a:latin typeface="Calibri" charset="0"/>
              </a:endParaRPr>
            </a:p>
          </p:txBody>
        </p:sp>
        <p:sp>
          <p:nvSpPr>
            <p:cNvPr id="56" name="TextBox 115"/>
            <p:cNvSpPr txBox="1">
              <a:spLocks noChangeArrowheads="1"/>
            </p:cNvSpPr>
            <p:nvPr/>
          </p:nvSpPr>
          <p:spPr bwMode="auto">
            <a:xfrm>
              <a:off x="228600" y="3548062"/>
              <a:ext cx="556563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 b="1" dirty="0">
                  <a:latin typeface="Calibri" charset="0"/>
                </a:rPr>
                <a:t>GW3</a:t>
              </a:r>
            </a:p>
          </p:txBody>
        </p:sp>
        <p:sp>
          <p:nvSpPr>
            <p:cNvPr id="57" name="TextBox 116"/>
            <p:cNvSpPr txBox="1">
              <a:spLocks noChangeArrowheads="1"/>
            </p:cNvSpPr>
            <p:nvPr/>
          </p:nvSpPr>
          <p:spPr bwMode="auto">
            <a:xfrm>
              <a:off x="3467404" y="4438692"/>
              <a:ext cx="634997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 b="1" dirty="0">
                  <a:latin typeface="Calibri" charset="0"/>
                </a:rPr>
                <a:t>GTM1</a:t>
              </a:r>
            </a:p>
          </p:txBody>
        </p:sp>
        <p:sp>
          <p:nvSpPr>
            <p:cNvPr id="58" name="TextBox 123"/>
            <p:cNvSpPr txBox="1">
              <a:spLocks noChangeArrowheads="1"/>
            </p:cNvSpPr>
            <p:nvPr/>
          </p:nvSpPr>
          <p:spPr bwMode="auto">
            <a:xfrm>
              <a:off x="7883829" y="6092825"/>
              <a:ext cx="494384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 b="1" dirty="0">
                  <a:latin typeface="Calibri" charset="0"/>
                </a:rPr>
                <a:t>SAN</a:t>
              </a:r>
            </a:p>
          </p:txBody>
        </p:sp>
        <p:sp>
          <p:nvSpPr>
            <p:cNvPr id="59" name="TextBox 124"/>
            <p:cNvSpPr txBox="1">
              <a:spLocks noChangeArrowheads="1"/>
            </p:cNvSpPr>
            <p:nvPr/>
          </p:nvSpPr>
          <p:spPr bwMode="auto">
            <a:xfrm>
              <a:off x="2368854" y="6092825"/>
              <a:ext cx="494384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 b="1" dirty="0">
                  <a:latin typeface="Calibri" charset="0"/>
                </a:rPr>
                <a:t>SAN</a:t>
              </a:r>
            </a:p>
          </p:txBody>
        </p:sp>
        <p:pic>
          <p:nvPicPr>
            <p:cNvPr id="60" name="Picture 127"/>
            <p:cNvPicPr>
              <a:picLocks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 flipV="1">
              <a:off x="1136954" y="4429167"/>
              <a:ext cx="377825" cy="3190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" name="Picture 128"/>
            <p:cNvPicPr>
              <a:picLocks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5907392" y="4429167"/>
              <a:ext cx="415925" cy="3190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2" name="Picture 129"/>
            <p:cNvPicPr>
              <a:picLocks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3107042" y="4419642"/>
              <a:ext cx="414337" cy="317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3" name="TextBox 130"/>
            <p:cNvSpPr txBox="1">
              <a:spLocks noChangeArrowheads="1"/>
            </p:cNvSpPr>
            <p:nvPr/>
          </p:nvSpPr>
          <p:spPr bwMode="auto">
            <a:xfrm>
              <a:off x="5312079" y="4410117"/>
              <a:ext cx="634997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 b="1" dirty="0">
                  <a:latin typeface="Calibri" charset="0"/>
                </a:rPr>
                <a:t>GTM2</a:t>
              </a:r>
            </a:p>
          </p:txBody>
        </p:sp>
        <p:sp>
          <p:nvSpPr>
            <p:cNvPr id="64" name="TextBox 131"/>
            <p:cNvSpPr txBox="1">
              <a:spLocks noChangeArrowheads="1"/>
            </p:cNvSpPr>
            <p:nvPr/>
          </p:nvSpPr>
          <p:spPr bwMode="auto">
            <a:xfrm>
              <a:off x="582917" y="4449804"/>
              <a:ext cx="584239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 b="1" dirty="0">
                  <a:latin typeface="Calibri" charset="0"/>
                </a:rPr>
                <a:t>LTM1</a:t>
              </a:r>
            </a:p>
          </p:txBody>
        </p:sp>
        <p:sp>
          <p:nvSpPr>
            <p:cNvPr id="65" name="TextBox 132"/>
            <p:cNvSpPr txBox="1">
              <a:spLocks noChangeArrowheads="1"/>
            </p:cNvSpPr>
            <p:nvPr/>
          </p:nvSpPr>
          <p:spPr bwMode="auto">
            <a:xfrm>
              <a:off x="7953679" y="4511717"/>
              <a:ext cx="581025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 b="1" dirty="0">
                  <a:latin typeface="Calibri" charset="0"/>
                </a:rPr>
                <a:t>LTM2</a:t>
              </a:r>
            </a:p>
          </p:txBody>
        </p:sp>
        <p:pic>
          <p:nvPicPr>
            <p:cNvPr id="66" name="Picture 133"/>
            <p:cNvPicPr>
              <a:picLocks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 flipV="1">
              <a:off x="7648879" y="4511717"/>
              <a:ext cx="379413" cy="3190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67" name="Straight Connector 66"/>
            <p:cNvCxnSpPr/>
            <p:nvPr/>
          </p:nvCxnSpPr>
          <p:spPr>
            <a:xfrm flipV="1">
              <a:off x="3443592" y="4987967"/>
              <a:ext cx="2619375" cy="7937"/>
            </a:xfrm>
            <a:prstGeom prst="line">
              <a:avLst/>
            </a:prstGeom>
            <a:ln>
              <a:solidFill>
                <a:srgbClr val="008000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TextBox 137"/>
            <p:cNvSpPr txBox="1">
              <a:spLocks noChangeArrowheads="1"/>
            </p:cNvSpPr>
            <p:nvPr/>
          </p:nvSpPr>
          <p:spPr bwMode="auto">
            <a:xfrm>
              <a:off x="4161142" y="3498892"/>
              <a:ext cx="954107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 b="1">
                  <a:latin typeface="Calibri" charset="0"/>
                </a:rPr>
                <a:t>Dark Fiber</a:t>
              </a:r>
            </a:p>
          </p:txBody>
        </p:sp>
        <p:sp>
          <p:nvSpPr>
            <p:cNvPr id="69" name="TextBox 138"/>
            <p:cNvSpPr txBox="1">
              <a:spLocks noChangeArrowheads="1"/>
            </p:cNvSpPr>
            <p:nvPr/>
          </p:nvSpPr>
          <p:spPr bwMode="auto">
            <a:xfrm>
              <a:off x="4011917" y="5019717"/>
              <a:ext cx="1326004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 b="1" dirty="0">
                  <a:latin typeface="Calibri" charset="0"/>
                </a:rPr>
                <a:t>LAN</a:t>
              </a:r>
              <a:r>
                <a:rPr lang="en-US" sz="1400" dirty="0">
                  <a:latin typeface="Calibri" charset="0"/>
                </a:rPr>
                <a:t> </a:t>
              </a:r>
              <a:r>
                <a:rPr lang="en-US" sz="1400" b="1" dirty="0">
                  <a:latin typeface="Calibri" charset="0"/>
                </a:rPr>
                <a:t>Extensions</a:t>
              </a:r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2889554" y="5967412"/>
              <a:ext cx="3082925" cy="15875"/>
            </a:xfrm>
            <a:prstGeom prst="line">
              <a:avLst/>
            </a:prstGeom>
            <a:ln>
              <a:solidFill>
                <a:srgbClr val="FFFF00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TextBox 141"/>
            <p:cNvSpPr txBox="1">
              <a:spLocks noChangeArrowheads="1"/>
            </p:cNvSpPr>
            <p:nvPr/>
          </p:nvSpPr>
          <p:spPr bwMode="auto">
            <a:xfrm>
              <a:off x="3559479" y="6092825"/>
              <a:ext cx="1685077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 b="1" dirty="0">
                  <a:latin typeface="Calibri" charset="0"/>
                </a:rPr>
                <a:t>SAN</a:t>
              </a:r>
              <a:r>
                <a:rPr lang="en-US" sz="1400" dirty="0">
                  <a:latin typeface="Calibri" charset="0"/>
                </a:rPr>
                <a:t> </a:t>
              </a:r>
              <a:r>
                <a:rPr lang="en-US" sz="1400" b="1" dirty="0">
                  <a:latin typeface="Calibri" charset="0"/>
                </a:rPr>
                <a:t>SNAP Mirroring</a:t>
              </a:r>
            </a:p>
          </p:txBody>
        </p:sp>
        <p:pic>
          <p:nvPicPr>
            <p:cNvPr id="72" name="Picture 36"/>
            <p:cNvPicPr>
              <a:picLocks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6777341" y="3621777"/>
              <a:ext cx="596900" cy="3063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73" name="Straight Connector 72"/>
            <p:cNvCxnSpPr/>
            <p:nvPr/>
          </p:nvCxnSpPr>
          <p:spPr>
            <a:xfrm rot="5400000">
              <a:off x="6944823" y="4556961"/>
              <a:ext cx="327025" cy="33337"/>
            </a:xfrm>
            <a:prstGeom prst="line">
              <a:avLst/>
            </a:prstGeom>
            <a:ln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5400000">
              <a:off x="7024199" y="4537910"/>
              <a:ext cx="392112" cy="193675"/>
            </a:xfrm>
            <a:prstGeom prst="line">
              <a:avLst/>
            </a:prstGeom>
            <a:ln>
              <a:solidFill>
                <a:schemeClr val="accent1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>
              <a:endCxn id="19" idx="0"/>
            </p:cNvCxnSpPr>
            <p:nvPr/>
          </p:nvCxnSpPr>
          <p:spPr>
            <a:xfrm rot="5400000">
              <a:off x="7001179" y="3982139"/>
              <a:ext cx="128588" cy="20638"/>
            </a:xfrm>
            <a:prstGeom prst="line">
              <a:avLst/>
            </a:prstGeom>
            <a:ln w="50800" cmpd="dbl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>
              <a:endCxn id="72" idx="3"/>
            </p:cNvCxnSpPr>
            <p:nvPr/>
          </p:nvCxnSpPr>
          <p:spPr>
            <a:xfrm rot="10800000" flipV="1">
              <a:off x="7374242" y="3670341"/>
              <a:ext cx="595313" cy="104629"/>
            </a:xfrm>
            <a:prstGeom prst="line">
              <a:avLst/>
            </a:prstGeom>
            <a:ln w="50800" cmpd="dbl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77" name="Picture 57" descr="Router with firewall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7969554" y="3478254"/>
              <a:ext cx="514350" cy="3841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8" name="TextBox 113"/>
            <p:cNvSpPr txBox="1">
              <a:spLocks noChangeArrowheads="1"/>
            </p:cNvSpPr>
            <p:nvPr/>
          </p:nvSpPr>
          <p:spPr bwMode="auto">
            <a:xfrm>
              <a:off x="8475640" y="3468583"/>
              <a:ext cx="556563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 b="1" dirty="0">
                  <a:latin typeface="Calibri" charset="0"/>
                </a:rPr>
                <a:t>GW7</a:t>
              </a:r>
            </a:p>
          </p:txBody>
        </p:sp>
        <p:cxnSp>
          <p:nvCxnSpPr>
            <p:cNvPr id="79" name="Straight Connector 78"/>
            <p:cNvCxnSpPr/>
            <p:nvPr/>
          </p:nvCxnSpPr>
          <p:spPr>
            <a:xfrm>
              <a:off x="2740329" y="4419642"/>
              <a:ext cx="354013" cy="15875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>
              <a:off x="7334554" y="4430754"/>
              <a:ext cx="354013" cy="15875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5400000">
              <a:off x="1652891" y="4279942"/>
              <a:ext cx="149225" cy="49530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434441" y="4246605"/>
              <a:ext cx="149225" cy="49530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83" name="Picture 3"/>
            <p:cNvPicPr>
              <a:picLocks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038600" y="2025692"/>
              <a:ext cx="595312" cy="3063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4" name="Picture 5"/>
            <p:cNvPicPr>
              <a:picLocks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799012" y="2025692"/>
              <a:ext cx="596900" cy="3063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85" name="Straight Connector 84"/>
            <p:cNvCxnSpPr/>
            <p:nvPr/>
          </p:nvCxnSpPr>
          <p:spPr>
            <a:xfrm rot="16200000" flipH="1">
              <a:off x="4214812" y="1905042"/>
              <a:ext cx="238125" cy="3175"/>
            </a:xfrm>
            <a:prstGeom prst="line">
              <a:avLst/>
            </a:prstGeom>
            <a:ln w="50800" cmpd="dbl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16200000" flipH="1">
              <a:off x="4976019" y="1883610"/>
              <a:ext cx="239712" cy="3175"/>
            </a:xfrm>
            <a:prstGeom prst="line">
              <a:avLst/>
            </a:prstGeom>
            <a:ln w="50800" cmpd="dbl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0800000" flipV="1">
              <a:off x="4445000" y="2192379"/>
              <a:ext cx="466725" cy="0"/>
            </a:xfrm>
            <a:prstGeom prst="line">
              <a:avLst/>
            </a:prstGeom>
            <a:ln w="50800" cmpd="dbl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88" name="Picture 55" descr="Router with firewall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837112" y="1476417"/>
              <a:ext cx="514350" cy="3825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9" name="Picture 56" descr="Router with firewall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078287" y="1489117"/>
              <a:ext cx="514350" cy="3841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0" name="TextBox 114"/>
            <p:cNvSpPr txBox="1">
              <a:spLocks noChangeArrowheads="1"/>
            </p:cNvSpPr>
            <p:nvPr/>
          </p:nvSpPr>
          <p:spPr bwMode="auto">
            <a:xfrm>
              <a:off x="4799012" y="1162050"/>
              <a:ext cx="932792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 b="1" dirty="0" smtClean="0">
                  <a:latin typeface="Calibri" charset="0"/>
                </a:rPr>
                <a:t>GW2 (IPS)</a:t>
              </a:r>
              <a:endParaRPr lang="en-US" sz="1400" b="1" dirty="0">
                <a:latin typeface="Calibri" charset="0"/>
              </a:endParaRPr>
            </a:p>
          </p:txBody>
        </p:sp>
        <p:sp>
          <p:nvSpPr>
            <p:cNvPr id="91" name="TextBox 115"/>
            <p:cNvSpPr txBox="1">
              <a:spLocks noChangeArrowheads="1"/>
            </p:cNvSpPr>
            <p:nvPr/>
          </p:nvSpPr>
          <p:spPr bwMode="auto">
            <a:xfrm>
              <a:off x="4038600" y="1185862"/>
              <a:ext cx="556563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 b="1" dirty="0">
                  <a:latin typeface="Calibri" charset="0"/>
                </a:rPr>
                <a:t>GW1</a:t>
              </a:r>
            </a:p>
          </p:txBody>
        </p:sp>
        <p:cxnSp>
          <p:nvCxnSpPr>
            <p:cNvPr id="92" name="Straight Connector 91"/>
            <p:cNvCxnSpPr>
              <a:stCxn id="84" idx="2"/>
              <a:endCxn id="72" idx="0"/>
            </p:cNvCxnSpPr>
            <p:nvPr/>
          </p:nvCxnSpPr>
          <p:spPr>
            <a:xfrm rot="16200000" flipH="1">
              <a:off x="5441777" y="1987763"/>
              <a:ext cx="1289698" cy="197832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/>
            <p:cNvCxnSpPr>
              <a:stCxn id="83" idx="2"/>
            </p:cNvCxnSpPr>
            <p:nvPr/>
          </p:nvCxnSpPr>
          <p:spPr>
            <a:xfrm rot="5400000">
              <a:off x="2613575" y="2019098"/>
              <a:ext cx="1409700" cy="203566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4" name="TextBox 131"/>
            <p:cNvSpPr txBox="1">
              <a:spLocks noChangeArrowheads="1"/>
            </p:cNvSpPr>
            <p:nvPr/>
          </p:nvSpPr>
          <p:spPr bwMode="auto">
            <a:xfrm>
              <a:off x="722617" y="3084554"/>
              <a:ext cx="1341437" cy="339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600" b="1">
                  <a:latin typeface="Calibri" charset="0"/>
                </a:rPr>
                <a:t>100 Wickham</a:t>
              </a:r>
            </a:p>
          </p:txBody>
        </p:sp>
        <p:sp>
          <p:nvSpPr>
            <p:cNvPr id="95" name="TextBox 131"/>
            <p:cNvSpPr txBox="1">
              <a:spLocks noChangeArrowheads="1"/>
            </p:cNvSpPr>
            <p:nvPr/>
          </p:nvSpPr>
          <p:spPr bwMode="auto">
            <a:xfrm>
              <a:off x="7423454" y="3049629"/>
              <a:ext cx="1122363" cy="338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600" b="1">
                  <a:latin typeface="Calibri" charset="0"/>
                </a:rPr>
                <a:t>InterActive</a:t>
              </a:r>
            </a:p>
          </p:txBody>
        </p:sp>
        <p:sp>
          <p:nvSpPr>
            <p:cNvPr id="96" name="TextBox 131"/>
            <p:cNvSpPr txBox="1">
              <a:spLocks noChangeArrowheads="1"/>
            </p:cNvSpPr>
            <p:nvPr/>
          </p:nvSpPr>
          <p:spPr bwMode="auto">
            <a:xfrm>
              <a:off x="5351462" y="1687554"/>
              <a:ext cx="890588" cy="338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600" b="1">
                  <a:latin typeface="Calibri" charset="0"/>
                </a:rPr>
                <a:t>Cordelia</a:t>
              </a:r>
            </a:p>
          </p:txBody>
        </p:sp>
        <p:sp>
          <p:nvSpPr>
            <p:cNvPr id="97" name="TextBox 137"/>
            <p:cNvSpPr txBox="1">
              <a:spLocks noChangeArrowheads="1"/>
            </p:cNvSpPr>
            <p:nvPr/>
          </p:nvSpPr>
          <p:spPr bwMode="auto">
            <a:xfrm>
              <a:off x="5703887" y="2503529"/>
              <a:ext cx="954107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 b="1" dirty="0">
                  <a:latin typeface="Calibri" charset="0"/>
                </a:rPr>
                <a:t>Dark Fiber</a:t>
              </a:r>
            </a:p>
          </p:txBody>
        </p:sp>
        <p:sp>
          <p:nvSpPr>
            <p:cNvPr id="98" name="TextBox 137"/>
            <p:cNvSpPr txBox="1">
              <a:spLocks noChangeArrowheads="1"/>
            </p:cNvSpPr>
            <p:nvPr/>
          </p:nvSpPr>
          <p:spPr bwMode="auto">
            <a:xfrm>
              <a:off x="3250569" y="2501942"/>
              <a:ext cx="954107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 b="1" dirty="0">
                  <a:latin typeface="Calibri" charset="0"/>
                </a:rPr>
                <a:t>Dark Fiber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V6 &amp; V4 Connectivity</a:t>
            </a:r>
            <a:br>
              <a:rPr lang="en-AU" dirty="0" smtClean="0"/>
            </a:br>
            <a:endParaRPr lang="en-US" dirty="0"/>
          </a:p>
        </p:txBody>
      </p:sp>
      <p:pic>
        <p:nvPicPr>
          <p:cNvPr id="7" name="Content Placeholder 6" descr="V6-Connectivity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54161" y="1219201"/>
            <a:ext cx="6546851" cy="4910138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APNIC Services – WHOIS </a:t>
            </a:r>
            <a:r>
              <a:rPr lang="en-AU" sz="3200" dirty="0" smtClean="0"/>
              <a:t>(Query)</a:t>
            </a:r>
            <a:r>
              <a:rPr lang="en-AU" dirty="0" smtClean="0"/>
              <a:t/>
            </a:r>
            <a:br>
              <a:rPr lang="en-AU" dirty="0" smtClean="0"/>
            </a:br>
            <a:endParaRPr lang="en-US" dirty="0"/>
          </a:p>
        </p:txBody>
      </p:sp>
      <p:grpSp>
        <p:nvGrpSpPr>
          <p:cNvPr id="30" name="Group 29"/>
          <p:cNvGrpSpPr/>
          <p:nvPr/>
        </p:nvGrpSpPr>
        <p:grpSpPr>
          <a:xfrm>
            <a:off x="2147888" y="1874838"/>
            <a:ext cx="6386512" cy="3295650"/>
            <a:chOff x="2147888" y="1874838"/>
            <a:chExt cx="6386512" cy="3295650"/>
          </a:xfrm>
        </p:grpSpPr>
        <p:pic>
          <p:nvPicPr>
            <p:cNvPr id="4" name="Picture 45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147888" y="4398963"/>
              <a:ext cx="782637" cy="771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" name="Picture 46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808413" y="4398963"/>
              <a:ext cx="782637" cy="771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48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535613" y="4397375"/>
              <a:ext cx="782637" cy="771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49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984500" y="4398963"/>
              <a:ext cx="782638" cy="771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50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667250" y="4397375"/>
              <a:ext cx="782638" cy="771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TextBox 51"/>
            <p:cNvSpPr txBox="1">
              <a:spLocks noChangeArrowheads="1"/>
            </p:cNvSpPr>
            <p:nvPr/>
          </p:nvSpPr>
          <p:spPr bwMode="auto">
            <a:xfrm>
              <a:off x="2251075" y="4281488"/>
              <a:ext cx="482600" cy="231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900">
                  <a:latin typeface="Calibri" charset="0"/>
                </a:rPr>
                <a:t>node1</a:t>
              </a:r>
            </a:p>
          </p:txBody>
        </p:sp>
        <p:sp>
          <p:nvSpPr>
            <p:cNvPr id="10" name="TextBox 53"/>
            <p:cNvSpPr txBox="1">
              <a:spLocks noChangeArrowheads="1"/>
            </p:cNvSpPr>
            <p:nvPr/>
          </p:nvSpPr>
          <p:spPr bwMode="auto">
            <a:xfrm>
              <a:off x="3911600" y="4291013"/>
              <a:ext cx="482600" cy="2301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900">
                  <a:latin typeface="Calibri" charset="0"/>
                </a:rPr>
                <a:t>node3</a:t>
              </a:r>
            </a:p>
          </p:txBody>
        </p:sp>
        <p:sp>
          <p:nvSpPr>
            <p:cNvPr id="11" name="TextBox 54"/>
            <p:cNvSpPr txBox="1">
              <a:spLocks noChangeArrowheads="1"/>
            </p:cNvSpPr>
            <p:nvPr/>
          </p:nvSpPr>
          <p:spPr bwMode="auto">
            <a:xfrm>
              <a:off x="4781550" y="4291013"/>
              <a:ext cx="492125" cy="2301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900">
                  <a:latin typeface="Calibri" charset="0"/>
                </a:rPr>
                <a:t>node4</a:t>
              </a:r>
            </a:p>
          </p:txBody>
        </p:sp>
        <p:sp>
          <p:nvSpPr>
            <p:cNvPr id="12" name="TextBox 55"/>
            <p:cNvSpPr txBox="1">
              <a:spLocks noChangeArrowheads="1"/>
            </p:cNvSpPr>
            <p:nvPr/>
          </p:nvSpPr>
          <p:spPr bwMode="auto">
            <a:xfrm>
              <a:off x="3089275" y="4283075"/>
              <a:ext cx="492125" cy="2301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900">
                  <a:latin typeface="Calibri" charset="0"/>
                </a:rPr>
                <a:t>node2</a:t>
              </a:r>
            </a:p>
          </p:txBody>
        </p:sp>
        <p:sp>
          <p:nvSpPr>
            <p:cNvPr id="13" name="TextBox 58"/>
            <p:cNvSpPr txBox="1">
              <a:spLocks noChangeArrowheads="1"/>
            </p:cNvSpPr>
            <p:nvPr/>
          </p:nvSpPr>
          <p:spPr bwMode="auto">
            <a:xfrm>
              <a:off x="5634038" y="4291013"/>
              <a:ext cx="482600" cy="2301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900">
                  <a:latin typeface="Calibri" charset="0"/>
                </a:rPr>
                <a:t>node5</a:t>
              </a:r>
            </a:p>
          </p:txBody>
        </p:sp>
        <p:sp>
          <p:nvSpPr>
            <p:cNvPr id="14" name="Down Arrow 13"/>
            <p:cNvSpPr/>
            <p:nvPr/>
          </p:nvSpPr>
          <p:spPr>
            <a:xfrm>
              <a:off x="4035425" y="3914775"/>
              <a:ext cx="293688" cy="376238"/>
            </a:xfrm>
            <a:prstGeom prst="downArrow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5" name="TextBox 46"/>
            <p:cNvSpPr txBox="1">
              <a:spLocks noChangeArrowheads="1"/>
            </p:cNvSpPr>
            <p:nvPr/>
          </p:nvSpPr>
          <p:spPr bwMode="auto">
            <a:xfrm>
              <a:off x="6575425" y="4622800"/>
              <a:ext cx="1852453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dirty="0"/>
                <a:t>5</a:t>
              </a:r>
              <a:r>
                <a:rPr lang="en-US" dirty="0" smtClean="0"/>
                <a:t> WHOIS nodes</a:t>
              </a:r>
              <a:endParaRPr lang="en-US" dirty="0"/>
            </a:p>
          </p:txBody>
        </p:sp>
        <p:sp>
          <p:nvSpPr>
            <p:cNvPr id="16" name="TextBox 47"/>
            <p:cNvSpPr txBox="1">
              <a:spLocks noChangeArrowheads="1"/>
            </p:cNvSpPr>
            <p:nvPr/>
          </p:nvSpPr>
          <p:spPr bwMode="auto">
            <a:xfrm>
              <a:off x="3592513" y="1874838"/>
              <a:ext cx="178809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dirty="0" smtClean="0"/>
                <a:t>WHOIS queries</a:t>
              </a:r>
              <a:endParaRPr lang="en-US" dirty="0"/>
            </a:p>
          </p:txBody>
        </p:sp>
        <p:sp>
          <p:nvSpPr>
            <p:cNvPr id="17" name="Down Arrow 16"/>
            <p:cNvSpPr/>
            <p:nvPr/>
          </p:nvSpPr>
          <p:spPr>
            <a:xfrm>
              <a:off x="4865688" y="3905250"/>
              <a:ext cx="293687" cy="376238"/>
            </a:xfrm>
            <a:prstGeom prst="downArrow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8" name="Down Arrow 17"/>
            <p:cNvSpPr/>
            <p:nvPr/>
          </p:nvSpPr>
          <p:spPr>
            <a:xfrm>
              <a:off x="5781675" y="3914775"/>
              <a:ext cx="293688" cy="376238"/>
            </a:xfrm>
            <a:prstGeom prst="downArrow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9" name="Down Arrow 18"/>
            <p:cNvSpPr/>
            <p:nvPr/>
          </p:nvSpPr>
          <p:spPr>
            <a:xfrm>
              <a:off x="3205163" y="3914775"/>
              <a:ext cx="293687" cy="376238"/>
            </a:xfrm>
            <a:prstGeom prst="downArrow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0" name="Down Arrow 19"/>
            <p:cNvSpPr/>
            <p:nvPr/>
          </p:nvSpPr>
          <p:spPr>
            <a:xfrm>
              <a:off x="2354263" y="3914775"/>
              <a:ext cx="293687" cy="376238"/>
            </a:xfrm>
            <a:prstGeom prst="downArrow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1" name="Down Arrow 20"/>
            <p:cNvSpPr/>
            <p:nvPr/>
          </p:nvSpPr>
          <p:spPr>
            <a:xfrm>
              <a:off x="4035425" y="2244725"/>
              <a:ext cx="293688" cy="376238"/>
            </a:xfrm>
            <a:prstGeom prst="downArrow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2" name="Down Arrow 21"/>
            <p:cNvSpPr/>
            <p:nvPr/>
          </p:nvSpPr>
          <p:spPr>
            <a:xfrm rot="10800000">
              <a:off x="4357688" y="2244725"/>
              <a:ext cx="293687" cy="376238"/>
            </a:xfrm>
            <a:prstGeom prst="downArrow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/>
              <a:endParaRPr lang="en-US">
                <a:solidFill>
                  <a:srgbClr val="000000"/>
                </a:solidFill>
              </a:endParaRPr>
            </a:p>
          </p:txBody>
        </p:sp>
        <p:grpSp>
          <p:nvGrpSpPr>
            <p:cNvPr id="23" name="Group 36"/>
            <p:cNvGrpSpPr>
              <a:grpSpLocks/>
            </p:cNvGrpSpPr>
            <p:nvPr/>
          </p:nvGrpSpPr>
          <p:grpSpPr bwMode="auto">
            <a:xfrm>
              <a:off x="3214688" y="2825750"/>
              <a:ext cx="2286000" cy="893763"/>
              <a:chOff x="2792368" y="4316810"/>
              <a:chExt cx="2286015" cy="894800"/>
            </a:xfrm>
          </p:grpSpPr>
          <p:sp>
            <p:nvSpPr>
              <p:cNvPr id="24" name="Rectangle 23"/>
              <p:cNvSpPr/>
              <p:nvPr/>
            </p:nvSpPr>
            <p:spPr>
              <a:xfrm>
                <a:off x="2792368" y="4418528"/>
                <a:ext cx="2286015" cy="793082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/>
                <a:endParaRPr lang="en-US">
                  <a:solidFill>
                    <a:srgbClr val="FFFFFF"/>
                  </a:solidFill>
                </a:endParaRPr>
              </a:p>
            </p:txBody>
          </p:sp>
          <p:pic>
            <p:nvPicPr>
              <p:cNvPr id="25" name="Picture 6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3014419" y="4553884"/>
                <a:ext cx="828675" cy="555625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</p:pic>
          <p:pic>
            <p:nvPicPr>
              <p:cNvPr id="26" name="Picture 18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4109535" y="4553884"/>
                <a:ext cx="828675" cy="555625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</p:pic>
          <p:sp>
            <p:nvSpPr>
              <p:cNvPr id="27" name="TextBox 20"/>
              <p:cNvSpPr txBox="1">
                <a:spLocks noChangeArrowheads="1"/>
              </p:cNvSpPr>
              <p:nvPr/>
            </p:nvSpPr>
            <p:spPr bwMode="auto">
              <a:xfrm>
                <a:off x="3169544" y="4316810"/>
                <a:ext cx="693382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400">
                    <a:latin typeface="Calibri" charset="0"/>
                  </a:rPr>
                  <a:t>LB1</a:t>
                </a:r>
              </a:p>
            </p:txBody>
          </p:sp>
          <p:sp>
            <p:nvSpPr>
              <p:cNvPr id="28" name="TextBox 22"/>
              <p:cNvSpPr txBox="1">
                <a:spLocks noChangeArrowheads="1"/>
              </p:cNvSpPr>
              <p:nvPr/>
            </p:nvSpPr>
            <p:spPr bwMode="auto">
              <a:xfrm>
                <a:off x="4324339" y="4316810"/>
                <a:ext cx="613871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400">
                    <a:latin typeface="Calibri" charset="0"/>
                  </a:rPr>
                  <a:t>LB2</a:t>
                </a:r>
              </a:p>
            </p:txBody>
          </p:sp>
        </p:grpSp>
        <p:sp>
          <p:nvSpPr>
            <p:cNvPr id="29" name="TextBox 68"/>
            <p:cNvSpPr txBox="1">
              <a:spLocks noChangeArrowheads="1"/>
            </p:cNvSpPr>
            <p:nvPr/>
          </p:nvSpPr>
          <p:spPr bwMode="auto">
            <a:xfrm flipH="1">
              <a:off x="5634038" y="3132138"/>
              <a:ext cx="2900362" cy="369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Redundant load balancer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APNIC Services – WHOIS </a:t>
            </a:r>
            <a:r>
              <a:rPr lang="en-AU" sz="3200" dirty="0" smtClean="0"/>
              <a:t>(Update)</a:t>
            </a:r>
            <a:endParaRPr lang="en-US" dirty="0"/>
          </a:p>
        </p:txBody>
      </p:sp>
      <p:pic>
        <p:nvPicPr>
          <p:cNvPr id="3" name="Picture 4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01888" y="3856038"/>
            <a:ext cx="782637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4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62413" y="3856038"/>
            <a:ext cx="782637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89613" y="3854450"/>
            <a:ext cx="782637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0" y="3856038"/>
            <a:ext cx="782638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1250" y="3854450"/>
            <a:ext cx="782638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51"/>
          <p:cNvSpPr txBox="1">
            <a:spLocks noChangeArrowheads="1"/>
          </p:cNvSpPr>
          <p:nvPr/>
        </p:nvSpPr>
        <p:spPr bwMode="auto">
          <a:xfrm>
            <a:off x="2505075" y="3738563"/>
            <a:ext cx="482600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900" b="1">
                <a:latin typeface="Calibri" charset="0"/>
              </a:rPr>
              <a:t>node1</a:t>
            </a:r>
          </a:p>
        </p:txBody>
      </p:sp>
      <p:sp>
        <p:nvSpPr>
          <p:cNvPr id="9" name="TextBox 53"/>
          <p:cNvSpPr txBox="1">
            <a:spLocks noChangeArrowheads="1"/>
          </p:cNvSpPr>
          <p:nvPr/>
        </p:nvSpPr>
        <p:spPr bwMode="auto">
          <a:xfrm>
            <a:off x="4165600" y="3746500"/>
            <a:ext cx="482600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900" b="1">
                <a:latin typeface="Calibri" charset="0"/>
              </a:rPr>
              <a:t>node3</a:t>
            </a:r>
          </a:p>
        </p:txBody>
      </p:sp>
      <p:sp>
        <p:nvSpPr>
          <p:cNvPr id="10" name="TextBox 54"/>
          <p:cNvSpPr txBox="1">
            <a:spLocks noChangeArrowheads="1"/>
          </p:cNvSpPr>
          <p:nvPr/>
        </p:nvSpPr>
        <p:spPr bwMode="auto">
          <a:xfrm>
            <a:off x="5035550" y="3746500"/>
            <a:ext cx="492125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900" b="1">
                <a:latin typeface="Calibri" charset="0"/>
              </a:rPr>
              <a:t>node4</a:t>
            </a:r>
          </a:p>
        </p:txBody>
      </p:sp>
      <p:sp>
        <p:nvSpPr>
          <p:cNvPr id="11" name="TextBox 55"/>
          <p:cNvSpPr txBox="1">
            <a:spLocks noChangeArrowheads="1"/>
          </p:cNvSpPr>
          <p:nvPr/>
        </p:nvSpPr>
        <p:spPr bwMode="auto">
          <a:xfrm>
            <a:off x="3343275" y="3740150"/>
            <a:ext cx="492125" cy="23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900" b="1">
                <a:latin typeface="Calibri" charset="0"/>
              </a:rPr>
              <a:t>node2</a:t>
            </a:r>
          </a:p>
        </p:txBody>
      </p:sp>
      <p:sp>
        <p:nvSpPr>
          <p:cNvPr id="12" name="TextBox 58"/>
          <p:cNvSpPr txBox="1">
            <a:spLocks noChangeArrowheads="1"/>
          </p:cNvSpPr>
          <p:nvPr/>
        </p:nvSpPr>
        <p:spPr bwMode="auto">
          <a:xfrm>
            <a:off x="5888038" y="3746500"/>
            <a:ext cx="482600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900" b="1">
                <a:latin typeface="Calibri" charset="0"/>
              </a:rPr>
              <a:t>node5</a:t>
            </a:r>
          </a:p>
        </p:txBody>
      </p:sp>
      <p:sp>
        <p:nvSpPr>
          <p:cNvPr id="13" name="Down Arrow 12"/>
          <p:cNvSpPr/>
          <p:nvPr/>
        </p:nvSpPr>
        <p:spPr>
          <a:xfrm>
            <a:off x="4289425" y="3370263"/>
            <a:ext cx="293688" cy="376237"/>
          </a:xfrm>
          <a:prstGeom prst="down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/>
            <a:endParaRPr lang="en-US" b="1">
              <a:solidFill>
                <a:srgbClr val="000000"/>
              </a:solidFill>
            </a:endParaRPr>
          </a:p>
        </p:txBody>
      </p:sp>
      <p:sp>
        <p:nvSpPr>
          <p:cNvPr id="14" name="TextBox 46"/>
          <p:cNvSpPr txBox="1">
            <a:spLocks noChangeArrowheads="1"/>
          </p:cNvSpPr>
          <p:nvPr/>
        </p:nvSpPr>
        <p:spPr bwMode="auto">
          <a:xfrm>
            <a:off x="6829425" y="4079875"/>
            <a:ext cx="124497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b="1"/>
              <a:t>5 whois nodes</a:t>
            </a:r>
          </a:p>
        </p:txBody>
      </p:sp>
      <p:sp>
        <p:nvSpPr>
          <p:cNvPr id="15" name="Down Arrow 14"/>
          <p:cNvSpPr/>
          <p:nvPr/>
        </p:nvSpPr>
        <p:spPr>
          <a:xfrm>
            <a:off x="5119688" y="3362325"/>
            <a:ext cx="293687" cy="376238"/>
          </a:xfrm>
          <a:prstGeom prst="down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/>
            <a:endParaRPr lang="en-US" b="1">
              <a:solidFill>
                <a:srgbClr val="000000"/>
              </a:solidFill>
            </a:endParaRPr>
          </a:p>
        </p:txBody>
      </p:sp>
      <p:sp>
        <p:nvSpPr>
          <p:cNvPr id="16" name="Down Arrow 15"/>
          <p:cNvSpPr/>
          <p:nvPr/>
        </p:nvSpPr>
        <p:spPr>
          <a:xfrm>
            <a:off x="6035675" y="3370263"/>
            <a:ext cx="293688" cy="376237"/>
          </a:xfrm>
          <a:prstGeom prst="down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/>
            <a:endParaRPr lang="en-US" b="1">
              <a:solidFill>
                <a:srgbClr val="000000"/>
              </a:solidFill>
            </a:endParaRPr>
          </a:p>
        </p:txBody>
      </p:sp>
      <p:sp>
        <p:nvSpPr>
          <p:cNvPr id="17" name="Down Arrow 16"/>
          <p:cNvSpPr/>
          <p:nvPr/>
        </p:nvSpPr>
        <p:spPr>
          <a:xfrm>
            <a:off x="3459163" y="3370263"/>
            <a:ext cx="293687" cy="376237"/>
          </a:xfrm>
          <a:prstGeom prst="down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/>
            <a:endParaRPr lang="en-US" b="1">
              <a:solidFill>
                <a:srgbClr val="000000"/>
              </a:solidFill>
            </a:endParaRPr>
          </a:p>
        </p:txBody>
      </p:sp>
      <p:sp>
        <p:nvSpPr>
          <p:cNvPr id="18" name="Down Arrow 17"/>
          <p:cNvSpPr/>
          <p:nvPr/>
        </p:nvSpPr>
        <p:spPr>
          <a:xfrm>
            <a:off x="2608263" y="3370263"/>
            <a:ext cx="293687" cy="376237"/>
          </a:xfrm>
          <a:prstGeom prst="down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/>
            <a:endParaRPr lang="en-US" b="1">
              <a:solidFill>
                <a:srgbClr val="000000"/>
              </a:solidFill>
            </a:endParaRPr>
          </a:p>
        </p:txBody>
      </p:sp>
      <p:sp>
        <p:nvSpPr>
          <p:cNvPr id="19" name="Down Arrow 18"/>
          <p:cNvSpPr/>
          <p:nvPr/>
        </p:nvSpPr>
        <p:spPr>
          <a:xfrm rot="10800000">
            <a:off x="4289425" y="4694238"/>
            <a:ext cx="293688" cy="376237"/>
          </a:xfrm>
          <a:prstGeom prst="down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/>
            <a:endParaRPr lang="en-US" b="1">
              <a:solidFill>
                <a:srgbClr val="000000"/>
              </a:solidFill>
            </a:endParaRPr>
          </a:p>
        </p:txBody>
      </p:sp>
      <p:sp>
        <p:nvSpPr>
          <p:cNvPr id="20" name="Down Arrow 19"/>
          <p:cNvSpPr/>
          <p:nvPr/>
        </p:nvSpPr>
        <p:spPr>
          <a:xfrm rot="5400000">
            <a:off x="5078413" y="5332413"/>
            <a:ext cx="293687" cy="376237"/>
          </a:xfrm>
          <a:prstGeom prst="down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/>
            <a:endParaRPr lang="en-US" b="1">
              <a:solidFill>
                <a:srgbClr val="000000"/>
              </a:solidFill>
            </a:endParaRPr>
          </a:p>
        </p:txBody>
      </p:sp>
      <p:sp>
        <p:nvSpPr>
          <p:cNvPr id="21" name="TextBox 68"/>
          <p:cNvSpPr txBox="1">
            <a:spLocks noChangeArrowheads="1"/>
          </p:cNvSpPr>
          <p:nvPr/>
        </p:nvSpPr>
        <p:spPr bwMode="auto">
          <a:xfrm>
            <a:off x="5527675" y="5373688"/>
            <a:ext cx="24447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200" b="1"/>
              <a:t>E-mail whois update</a:t>
            </a:r>
          </a:p>
        </p:txBody>
      </p:sp>
      <p:pic>
        <p:nvPicPr>
          <p:cNvPr id="22" name="Picture 1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16375" y="5216525"/>
            <a:ext cx="828675" cy="5540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23" name="Picture 1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3738" y="2489200"/>
            <a:ext cx="828675" cy="5540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24" name="Picture 1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49825" y="2498725"/>
            <a:ext cx="828675" cy="5540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25" name="TextBox 36"/>
          <p:cNvSpPr txBox="1">
            <a:spLocks noChangeArrowheads="1"/>
          </p:cNvSpPr>
          <p:nvPr/>
        </p:nvSpPr>
        <p:spPr bwMode="auto">
          <a:xfrm>
            <a:off x="2135188" y="5421313"/>
            <a:ext cx="17049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200" b="1"/>
              <a:t>Myapnic portal</a:t>
            </a:r>
          </a:p>
        </p:txBody>
      </p:sp>
      <p:sp>
        <p:nvSpPr>
          <p:cNvPr id="26" name="Down Arrow 25"/>
          <p:cNvSpPr/>
          <p:nvPr/>
        </p:nvSpPr>
        <p:spPr>
          <a:xfrm rot="16200000">
            <a:off x="3455988" y="5362575"/>
            <a:ext cx="293688" cy="376237"/>
          </a:xfrm>
          <a:prstGeom prst="down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/>
            <a:endParaRPr lang="en-US" b="1">
              <a:solidFill>
                <a:srgbClr val="000000"/>
              </a:solidFill>
            </a:endParaRPr>
          </a:p>
        </p:txBody>
      </p:sp>
      <p:sp>
        <p:nvSpPr>
          <p:cNvPr id="27" name="TextBox 38"/>
          <p:cNvSpPr txBox="1">
            <a:spLocks noChangeArrowheads="1"/>
          </p:cNvSpPr>
          <p:nvPr/>
        </p:nvSpPr>
        <p:spPr bwMode="auto">
          <a:xfrm>
            <a:off x="3602038" y="5849938"/>
            <a:ext cx="17049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 b="1"/>
              <a:t>Master whois</a:t>
            </a:r>
          </a:p>
          <a:p>
            <a:pPr algn="ctr"/>
            <a:r>
              <a:rPr lang="en-US" sz="1000" b="1"/>
              <a:t>Source: APNIC</a:t>
            </a:r>
          </a:p>
        </p:txBody>
      </p:sp>
      <p:sp>
        <p:nvSpPr>
          <p:cNvPr id="28" name="TextBox 40"/>
          <p:cNvSpPr txBox="1">
            <a:spLocks noChangeArrowheads="1"/>
          </p:cNvSpPr>
          <p:nvPr/>
        </p:nvSpPr>
        <p:spPr bwMode="auto">
          <a:xfrm>
            <a:off x="5778500" y="2632075"/>
            <a:ext cx="34486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900" b="1"/>
              <a:t>ftp</a:t>
            </a:r>
          </a:p>
        </p:txBody>
      </p:sp>
      <p:sp>
        <p:nvSpPr>
          <p:cNvPr id="29" name="TextBox 41"/>
          <p:cNvSpPr txBox="1">
            <a:spLocks noChangeArrowheads="1"/>
          </p:cNvSpPr>
          <p:nvPr/>
        </p:nvSpPr>
        <p:spPr bwMode="auto">
          <a:xfrm>
            <a:off x="2422525" y="2660650"/>
            <a:ext cx="825767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900" b="1"/>
              <a:t>Whois-nrtm</a:t>
            </a:r>
          </a:p>
        </p:txBody>
      </p:sp>
      <p:grpSp>
        <p:nvGrpSpPr>
          <p:cNvPr id="30" name="Group 71"/>
          <p:cNvGrpSpPr>
            <a:grpSpLocks/>
          </p:cNvGrpSpPr>
          <p:nvPr/>
        </p:nvGrpSpPr>
        <p:grpSpPr bwMode="auto">
          <a:xfrm>
            <a:off x="3235325" y="1784350"/>
            <a:ext cx="506413" cy="606425"/>
            <a:chOff x="2779940" y="4429842"/>
            <a:chExt cx="505772" cy="607375"/>
          </a:xfrm>
        </p:grpSpPr>
        <p:sp>
          <p:nvSpPr>
            <p:cNvPr id="31" name="Down Arrow 30"/>
            <p:cNvSpPr/>
            <p:nvPr/>
          </p:nvSpPr>
          <p:spPr>
            <a:xfrm>
              <a:off x="2873484" y="4660391"/>
              <a:ext cx="293315" cy="376826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/>
              <a:endParaRPr lang="en-US" b="1">
                <a:solidFill>
                  <a:srgbClr val="FFFFFF"/>
                </a:solidFill>
              </a:endParaRPr>
            </a:p>
          </p:txBody>
        </p:sp>
        <p:sp>
          <p:nvSpPr>
            <p:cNvPr id="32" name="TextBox 60"/>
            <p:cNvSpPr txBox="1">
              <a:spLocks noChangeArrowheads="1"/>
            </p:cNvSpPr>
            <p:nvPr/>
          </p:nvSpPr>
          <p:spPr bwMode="auto">
            <a:xfrm>
              <a:off x="2779940" y="4429842"/>
              <a:ext cx="505772" cy="231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900" b="1">
                  <a:latin typeface="Calibri" charset="0"/>
                </a:rPr>
                <a:t>  RADB</a:t>
              </a:r>
            </a:p>
          </p:txBody>
        </p:sp>
      </p:grpSp>
      <p:grpSp>
        <p:nvGrpSpPr>
          <p:cNvPr id="33" name="Group 72"/>
          <p:cNvGrpSpPr>
            <a:grpSpLocks/>
          </p:cNvGrpSpPr>
          <p:nvPr/>
        </p:nvGrpSpPr>
        <p:grpSpPr bwMode="auto">
          <a:xfrm>
            <a:off x="2928938" y="1784350"/>
            <a:ext cx="492125" cy="606425"/>
            <a:chOff x="1891050" y="4429842"/>
            <a:chExt cx="491741" cy="607375"/>
          </a:xfrm>
        </p:grpSpPr>
        <p:sp>
          <p:nvSpPr>
            <p:cNvPr id="34" name="Down Arrow 33"/>
            <p:cNvSpPr/>
            <p:nvPr/>
          </p:nvSpPr>
          <p:spPr>
            <a:xfrm>
              <a:off x="2013192" y="4660391"/>
              <a:ext cx="293459" cy="376826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/>
              <a:endParaRPr lang="en-US" b="1">
                <a:solidFill>
                  <a:srgbClr val="FFFFFF"/>
                </a:solidFill>
              </a:endParaRPr>
            </a:p>
          </p:txBody>
        </p:sp>
        <p:sp>
          <p:nvSpPr>
            <p:cNvPr id="35" name="TextBox 62"/>
            <p:cNvSpPr txBox="1">
              <a:spLocks noChangeArrowheads="1"/>
            </p:cNvSpPr>
            <p:nvPr/>
          </p:nvSpPr>
          <p:spPr bwMode="auto">
            <a:xfrm>
              <a:off x="1891050" y="4429842"/>
              <a:ext cx="491741" cy="231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900" b="1">
                  <a:latin typeface="Calibri" charset="0"/>
                </a:rPr>
                <a:t>CNNIC</a:t>
              </a:r>
            </a:p>
          </p:txBody>
        </p:sp>
      </p:grpSp>
      <p:sp>
        <p:nvSpPr>
          <p:cNvPr id="36" name="Down Arrow 35"/>
          <p:cNvSpPr/>
          <p:nvPr/>
        </p:nvSpPr>
        <p:spPr>
          <a:xfrm>
            <a:off x="3621088" y="2016125"/>
            <a:ext cx="292100" cy="37623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/>
            <a:endParaRPr lang="en-US" b="1">
              <a:solidFill>
                <a:srgbClr val="FFFFFF"/>
              </a:solidFill>
            </a:endParaRPr>
          </a:p>
        </p:txBody>
      </p:sp>
      <p:sp>
        <p:nvSpPr>
          <p:cNvPr id="37" name="TextBox 64"/>
          <p:cNvSpPr txBox="1">
            <a:spLocks noChangeArrowheads="1"/>
          </p:cNvSpPr>
          <p:nvPr/>
        </p:nvSpPr>
        <p:spPr bwMode="auto">
          <a:xfrm>
            <a:off x="3614738" y="1654175"/>
            <a:ext cx="4413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 sz="900" b="1">
              <a:latin typeface="Calibri" charset="0"/>
            </a:endParaRPr>
          </a:p>
          <a:p>
            <a:r>
              <a:rPr lang="en-US" sz="900" b="1">
                <a:latin typeface="Calibri" charset="0"/>
              </a:rPr>
              <a:t>JPIRR</a:t>
            </a:r>
          </a:p>
        </p:txBody>
      </p:sp>
      <p:grpSp>
        <p:nvGrpSpPr>
          <p:cNvPr id="38" name="Group 67"/>
          <p:cNvGrpSpPr>
            <a:grpSpLocks/>
          </p:cNvGrpSpPr>
          <p:nvPr/>
        </p:nvGrpSpPr>
        <p:grpSpPr bwMode="auto">
          <a:xfrm>
            <a:off x="4751386" y="1793875"/>
            <a:ext cx="514290" cy="606425"/>
            <a:chOff x="4382353" y="4393970"/>
            <a:chExt cx="514273" cy="607375"/>
          </a:xfrm>
        </p:grpSpPr>
        <p:sp>
          <p:nvSpPr>
            <p:cNvPr id="39" name="Down Arrow 38"/>
            <p:cNvSpPr/>
            <p:nvPr/>
          </p:nvSpPr>
          <p:spPr>
            <a:xfrm>
              <a:off x="4476012" y="4624519"/>
              <a:ext cx="293678" cy="376826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/>
              <a:endParaRPr lang="en-US" b="1">
                <a:solidFill>
                  <a:srgbClr val="FFFFFF"/>
                </a:solidFill>
              </a:endParaRPr>
            </a:p>
          </p:txBody>
        </p:sp>
        <p:sp>
          <p:nvSpPr>
            <p:cNvPr id="40" name="TextBox 66"/>
            <p:cNvSpPr txBox="1">
              <a:spLocks noChangeArrowheads="1"/>
            </p:cNvSpPr>
            <p:nvPr/>
          </p:nvSpPr>
          <p:spPr bwMode="auto">
            <a:xfrm>
              <a:off x="4382353" y="4393970"/>
              <a:ext cx="514273" cy="231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900" b="1">
                  <a:latin typeface="Calibri" charset="0"/>
                </a:rPr>
                <a:t>TWNIC</a:t>
              </a:r>
            </a:p>
          </p:txBody>
        </p:sp>
      </p:grpSp>
      <p:grpSp>
        <p:nvGrpSpPr>
          <p:cNvPr id="41" name="Group 68"/>
          <p:cNvGrpSpPr>
            <a:grpSpLocks/>
          </p:cNvGrpSpPr>
          <p:nvPr/>
        </p:nvGrpSpPr>
        <p:grpSpPr bwMode="auto">
          <a:xfrm>
            <a:off x="5138738" y="1793875"/>
            <a:ext cx="454025" cy="606425"/>
            <a:chOff x="4382365" y="4393970"/>
            <a:chExt cx="454664" cy="607375"/>
          </a:xfrm>
        </p:grpSpPr>
        <p:sp>
          <p:nvSpPr>
            <p:cNvPr id="42" name="Down Arrow 41"/>
            <p:cNvSpPr/>
            <p:nvPr/>
          </p:nvSpPr>
          <p:spPr>
            <a:xfrm>
              <a:off x="4476159" y="4624519"/>
              <a:ext cx="292511" cy="376826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/>
              <a:endParaRPr lang="en-US" b="1">
                <a:solidFill>
                  <a:srgbClr val="FFFFFF"/>
                </a:solidFill>
              </a:endParaRPr>
            </a:p>
          </p:txBody>
        </p:sp>
        <p:sp>
          <p:nvSpPr>
            <p:cNvPr id="43" name="TextBox 70"/>
            <p:cNvSpPr txBox="1">
              <a:spLocks noChangeArrowheads="1"/>
            </p:cNvSpPr>
            <p:nvPr/>
          </p:nvSpPr>
          <p:spPr bwMode="auto">
            <a:xfrm>
              <a:off x="4382365" y="4393970"/>
              <a:ext cx="454664" cy="231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900" b="1">
                  <a:latin typeface="Calibri" charset="0"/>
                </a:rPr>
                <a:t>JPNIC</a:t>
              </a:r>
            </a:p>
          </p:txBody>
        </p:sp>
      </p:grpSp>
      <p:grpSp>
        <p:nvGrpSpPr>
          <p:cNvPr id="44" name="Group 73"/>
          <p:cNvGrpSpPr>
            <a:grpSpLocks/>
          </p:cNvGrpSpPr>
          <p:nvPr/>
        </p:nvGrpSpPr>
        <p:grpSpPr bwMode="auto">
          <a:xfrm>
            <a:off x="5553075" y="1793875"/>
            <a:ext cx="479425" cy="606425"/>
            <a:chOff x="1891054" y="4429842"/>
            <a:chExt cx="478934" cy="607375"/>
          </a:xfrm>
        </p:grpSpPr>
        <p:sp>
          <p:nvSpPr>
            <p:cNvPr id="45" name="Down Arrow 44"/>
            <p:cNvSpPr/>
            <p:nvPr/>
          </p:nvSpPr>
          <p:spPr>
            <a:xfrm>
              <a:off x="2013167" y="4660391"/>
              <a:ext cx="293386" cy="376826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/>
              <a:endParaRPr lang="en-US" b="1">
                <a:solidFill>
                  <a:srgbClr val="FFFFFF"/>
                </a:solidFill>
              </a:endParaRPr>
            </a:p>
          </p:txBody>
        </p:sp>
        <p:sp>
          <p:nvSpPr>
            <p:cNvPr id="46" name="TextBox 75"/>
            <p:cNvSpPr txBox="1">
              <a:spLocks noChangeArrowheads="1"/>
            </p:cNvSpPr>
            <p:nvPr/>
          </p:nvSpPr>
          <p:spPr bwMode="auto">
            <a:xfrm>
              <a:off x="1891054" y="4429842"/>
              <a:ext cx="478934" cy="231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900" b="1" dirty="0">
                  <a:latin typeface="Calibri" charset="0"/>
                </a:rPr>
                <a:t>KRNIC</a:t>
              </a:r>
            </a:p>
          </p:txBody>
        </p:sp>
      </p:grpSp>
      <p:sp>
        <p:nvSpPr>
          <p:cNvPr id="47" name="Down Arrow 46"/>
          <p:cNvSpPr/>
          <p:nvPr/>
        </p:nvSpPr>
        <p:spPr>
          <a:xfrm>
            <a:off x="3951288" y="2025650"/>
            <a:ext cx="292100" cy="37623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/>
            <a:endParaRPr lang="en-US" b="1">
              <a:solidFill>
                <a:srgbClr val="FFFFFF"/>
              </a:solidFill>
            </a:endParaRPr>
          </a:p>
        </p:txBody>
      </p:sp>
      <p:sp>
        <p:nvSpPr>
          <p:cNvPr id="48" name="TextBox 66"/>
          <p:cNvSpPr txBox="1">
            <a:spLocks noChangeArrowheads="1"/>
          </p:cNvSpPr>
          <p:nvPr/>
        </p:nvSpPr>
        <p:spPr bwMode="auto">
          <a:xfrm>
            <a:off x="3898900" y="1785938"/>
            <a:ext cx="697627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900" b="1">
                <a:latin typeface="Calibri" charset="0"/>
              </a:rPr>
              <a:t>CHINANET</a:t>
            </a:r>
          </a:p>
        </p:txBody>
      </p:sp>
      <p:sp>
        <p:nvSpPr>
          <p:cNvPr id="49" name="TextBox 97"/>
          <p:cNvSpPr txBox="1">
            <a:spLocks noChangeArrowheads="1"/>
          </p:cNvSpPr>
          <p:nvPr/>
        </p:nvSpPr>
        <p:spPr bwMode="auto">
          <a:xfrm>
            <a:off x="6091238" y="2025650"/>
            <a:ext cx="193902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b="1" dirty="0" smtClean="0"/>
              <a:t>WHOIS updates </a:t>
            </a:r>
            <a:r>
              <a:rPr lang="en-US" sz="1200" b="1" dirty="0"/>
              <a:t>via</a:t>
            </a:r>
            <a:r>
              <a:rPr lang="en-US" sz="1200" b="1" dirty="0" smtClean="0"/>
              <a:t> </a:t>
            </a:r>
            <a:r>
              <a:rPr lang="en-US" sz="1200" b="1" dirty="0" smtClean="0">
                <a:solidFill>
                  <a:srgbClr val="FF0000"/>
                </a:solidFill>
              </a:rPr>
              <a:t>FTP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50" name="TextBox 99"/>
          <p:cNvSpPr txBox="1">
            <a:spLocks noChangeArrowheads="1"/>
          </p:cNvSpPr>
          <p:nvPr/>
        </p:nvSpPr>
        <p:spPr bwMode="auto">
          <a:xfrm>
            <a:off x="914400" y="2038350"/>
            <a:ext cx="209562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b="1" dirty="0" smtClean="0"/>
              <a:t>WHOIS updates </a:t>
            </a:r>
            <a:r>
              <a:rPr lang="en-US" sz="1200" b="1" dirty="0"/>
              <a:t>via </a:t>
            </a:r>
            <a:r>
              <a:rPr lang="en-US" sz="1200" b="1" dirty="0">
                <a:solidFill>
                  <a:srgbClr val="FF0000"/>
                </a:solidFill>
              </a:rPr>
              <a:t>NRTM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PNIC Phase 1 PowerPoint templat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MS Gothic"/>
        <a:cs typeface="MS Gothic"/>
      </a:majorFont>
      <a:minorFont>
        <a:latin typeface="Arial"/>
        <a:ea typeface="MS Gothic"/>
        <a:cs typeface="MS Gothic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6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US" sz="1800" b="0" i="0" u="none" strike="noStrike" cap="none" normalizeH="0" baseline="0">
            <a:ln>
              <a:noFill/>
            </a:ln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6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US" sz="1800" b="0" i="0" u="none" strike="noStrike" cap="none" normalizeH="0" baseline="0">
            <a:ln>
              <a:noFill/>
            </a:ln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APNIC Phase 1 PowerPoint.pot</Template>
  <TotalTime>1276</TotalTime>
  <Words>619</Words>
  <Application>Microsoft Macintosh PowerPoint</Application>
  <PresentationFormat>On-screen Show (4:3)</PresentationFormat>
  <Paragraphs>221</Paragraphs>
  <Slides>22</Slides>
  <Notes>3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APNIC Phase 1 PowerPoint template</vt:lpstr>
      <vt:lpstr>APNIC Infrastructure Services (IS)</vt:lpstr>
      <vt:lpstr>Infrastructure Services</vt:lpstr>
      <vt:lpstr>IS team</vt:lpstr>
      <vt:lpstr>IS Responsibilities</vt:lpstr>
      <vt:lpstr>Network infrastructure </vt:lpstr>
      <vt:lpstr>Network infrastructure</vt:lpstr>
      <vt:lpstr>V6 &amp; V4 Connectivity </vt:lpstr>
      <vt:lpstr>APNIC Services – WHOIS (Query) </vt:lpstr>
      <vt:lpstr>APNIC Services – WHOIS (Update)</vt:lpstr>
      <vt:lpstr>APNIC Services – DNS (Classification)</vt:lpstr>
      <vt:lpstr>APNIC Services – DNS (Update Sources)</vt:lpstr>
      <vt:lpstr>APNIC Services – DNS (Update Sources)</vt:lpstr>
      <vt:lpstr>APNIC Services – DNS (update flows)</vt:lpstr>
      <vt:lpstr>APNIC Services – DNSsec</vt:lpstr>
      <vt:lpstr>APNIC Services – DNS (Secondary) </vt:lpstr>
      <vt:lpstr>APNIC Services – DNS in-addr.arpa anycast</vt:lpstr>
      <vt:lpstr>Security</vt:lpstr>
      <vt:lpstr>Systems Security</vt:lpstr>
      <vt:lpstr>Security – CA Architecture</vt:lpstr>
      <vt:lpstr>Monitoring</vt:lpstr>
      <vt:lpstr>Procedures &amp; Policies</vt:lpstr>
      <vt:lpstr>Questions?</vt:lpstr>
    </vt:vector>
  </TitlesOfParts>
  <Company>APNIC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Technical operations at APNIC</dc:title>
  <dc:creator>Byron Ellacott</dc:creator>
  <cp:lastModifiedBy>Siamak Hadinia</cp:lastModifiedBy>
  <cp:revision>111</cp:revision>
  <dcterms:created xsi:type="dcterms:W3CDTF">2011-07-26T05:31:49Z</dcterms:created>
  <dcterms:modified xsi:type="dcterms:W3CDTF">2011-07-26T05:34:47Z</dcterms:modified>
</cp:coreProperties>
</file>