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57" r:id="rId6"/>
    <p:sldId id="259" r:id="rId7"/>
    <p:sldId id="258" r:id="rId8"/>
    <p:sldId id="261" r:id="rId9"/>
    <p:sldId id="265" r:id="rId10"/>
    <p:sldId id="266" r:id="rId11"/>
    <p:sldId id="267" r:id="rId12"/>
    <p:sldId id="268" r:id="rId13"/>
    <p:sldId id="270" r:id="rId14"/>
    <p:sldId id="271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21005"/>
            <a:ext cx="9142560" cy="3701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the title text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1462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the outline text format</a:t>
            </a:r>
          </a:p>
          <a:p>
            <a:pPr lvl="1"/>
            <a:r>
              <a:rPr lang="en-AU" smtClean="0"/>
              <a:t>Second Outline Level</a:t>
            </a:r>
          </a:p>
          <a:p>
            <a:pPr lvl="2"/>
            <a:r>
              <a:rPr lang="en-AU" smtClean="0"/>
              <a:t>Third Outline Level</a:t>
            </a:r>
          </a:p>
          <a:p>
            <a:pPr lvl="3"/>
            <a:r>
              <a:rPr lang="en-AU" smtClean="0"/>
              <a:t>Fourth Outline Level</a:t>
            </a:r>
          </a:p>
          <a:p>
            <a:pPr lvl="4"/>
            <a:r>
              <a:rPr lang="en-AU" smtClean="0"/>
              <a:t>Fifth Outline Level</a:t>
            </a:r>
          </a:p>
          <a:p>
            <a:pPr lvl="4"/>
            <a:r>
              <a:rPr lang="en-AU" smtClean="0"/>
              <a:t>Sixth Outline Level</a:t>
            </a:r>
          </a:p>
          <a:p>
            <a:pPr lvl="4"/>
            <a:r>
              <a:rPr lang="en-AU" smtClean="0"/>
              <a:t>Seventh Outline Level</a:t>
            </a:r>
          </a:p>
          <a:p>
            <a:pPr lvl="4"/>
            <a:r>
              <a:rPr lang="en-AU" smtClean="0"/>
              <a:t>Eighth Outline Level</a:t>
            </a:r>
          </a:p>
          <a:p>
            <a:pPr lvl="4"/>
            <a:r>
              <a:rPr lang="en-AU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89600" y="6205613"/>
            <a:ext cx="8161920" cy="3254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 sz="13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97921" y="6629017"/>
            <a:ext cx="390240" cy="1872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000000"/>
                </a:solidFill>
                <a:latin typeface="Times New Roman" charset="0"/>
                <a:cs typeface="Arial" charset="0"/>
              </a:defRPr>
            </a:lvl1pPr>
          </a:lstStyle>
          <a:p>
            <a:fld id="{570A2C7C-D95B-4A63-A202-39CFE875FF2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280994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695720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110446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525172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11045" indent="-311045" algn="l" defTabSz="407526" rtl="0" eaLnBrk="1" fontAlgn="base" hangingPunct="1">
        <a:lnSpc>
          <a:spcPct val="96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1" fontAlgn="base" hangingPunct="1">
        <a:lnSpc>
          <a:spcPct val="96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994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720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446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5172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7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APNIC &amp; NIR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How we work together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 bwMode="auto">
          <a:xfrm>
            <a:off x="467544" y="1457074"/>
            <a:ext cx="8280920" cy="4680520"/>
          </a:xfrm>
          <a:prstGeom prst="roundRect">
            <a:avLst>
              <a:gd name="adj" fmla="val 5715"/>
            </a:avLst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 dirty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Registration Interface</a:t>
            </a:r>
            <a:endParaRPr lang="en-AU" dirty="0"/>
          </a:p>
        </p:txBody>
      </p:sp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9384" y="2465601"/>
            <a:ext cx="974725" cy="1477963"/>
          </a:xfrm>
          <a:prstGeom prst="rect">
            <a:avLst/>
          </a:prstGeom>
          <a:noFill/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537609"/>
            <a:ext cx="957263" cy="1219200"/>
          </a:xfrm>
          <a:prstGeom prst="rect">
            <a:avLst/>
          </a:prstGeom>
          <a:noFill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96777" y="2552070"/>
            <a:ext cx="942975" cy="1209675"/>
          </a:xfrm>
          <a:prstGeom prst="rect">
            <a:avLst/>
          </a:prstGeom>
          <a:noFill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121785"/>
            <a:ext cx="1371600" cy="828675"/>
          </a:xfrm>
          <a:prstGeom prst="rect">
            <a:avLst/>
          </a:prstGeom>
          <a:noFill/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4121785"/>
            <a:ext cx="1347788" cy="81438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342236" y="3870340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b="1" dirty="0" smtClean="0"/>
              <a:t>NIR</a:t>
            </a:r>
            <a:br>
              <a:rPr lang="en-AU" b="1" dirty="0" smtClean="0"/>
            </a:br>
            <a:r>
              <a:rPr lang="en-AU" b="1" dirty="0" smtClean="0"/>
              <a:t>Member</a:t>
            </a:r>
            <a:endParaRPr lang="en-AU" b="1" dirty="0"/>
          </a:p>
        </p:txBody>
      </p:sp>
      <p:sp>
        <p:nvSpPr>
          <p:cNvPr id="20" name="Right Arrow 19"/>
          <p:cNvSpPr/>
          <p:nvPr/>
        </p:nvSpPr>
        <p:spPr bwMode="auto">
          <a:xfrm>
            <a:off x="2874251" y="2852936"/>
            <a:ext cx="432048" cy="36004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5710273" y="2852936"/>
            <a:ext cx="432048" cy="36004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 flipH="1">
            <a:off x="5638265" y="3212976"/>
            <a:ext cx="432048" cy="36004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 flipH="1">
            <a:off x="2829953" y="3212976"/>
            <a:ext cx="432048" cy="36004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33727" y="1988840"/>
            <a:ext cx="221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Evaluate &amp; Approve</a:t>
            </a:r>
            <a:endParaRPr lang="en-AU" dirty="0"/>
          </a:p>
        </p:txBody>
      </p:sp>
      <p:sp>
        <p:nvSpPr>
          <p:cNvPr id="25" name="TextBox 24"/>
          <p:cNvSpPr txBox="1"/>
          <p:nvPr/>
        </p:nvSpPr>
        <p:spPr>
          <a:xfrm>
            <a:off x="6658004" y="199813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Escalate*</a:t>
            </a:r>
            <a:endParaRPr lang="en-AU" dirty="0"/>
          </a:p>
        </p:txBody>
      </p:sp>
      <p:sp>
        <p:nvSpPr>
          <p:cNvPr id="26" name="TextBox 25"/>
          <p:cNvSpPr txBox="1"/>
          <p:nvPr/>
        </p:nvSpPr>
        <p:spPr>
          <a:xfrm>
            <a:off x="5336378" y="3645024"/>
            <a:ext cx="11079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/>
              <a:t>Delegate</a:t>
            </a:r>
          </a:p>
          <a:p>
            <a:pPr algn="ctr"/>
            <a:r>
              <a:rPr lang="en-AU" dirty="0" smtClean="0"/>
              <a:t>&amp;</a:t>
            </a:r>
          </a:p>
          <a:p>
            <a:pPr algn="ctr"/>
            <a:r>
              <a:rPr lang="en-AU" dirty="0" smtClean="0"/>
              <a:t>Register</a:t>
            </a:r>
            <a:endParaRPr lang="en-AU" dirty="0"/>
          </a:p>
        </p:txBody>
      </p:sp>
      <p:sp>
        <p:nvSpPr>
          <p:cNvPr id="28" name="TextBox 27"/>
          <p:cNvSpPr txBox="1"/>
          <p:nvPr/>
        </p:nvSpPr>
        <p:spPr>
          <a:xfrm>
            <a:off x="2514211" y="3645024"/>
            <a:ext cx="11079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/>
              <a:t>Delegate</a:t>
            </a:r>
          </a:p>
          <a:p>
            <a:pPr algn="ctr"/>
            <a:r>
              <a:rPr lang="en-AU" dirty="0" smtClean="0"/>
              <a:t>&amp;</a:t>
            </a:r>
          </a:p>
          <a:p>
            <a:pPr algn="ctr"/>
            <a:r>
              <a:rPr lang="en-AU" dirty="0" smtClean="0"/>
              <a:t>Register</a:t>
            </a:r>
            <a:endParaRPr lang="en-AU" dirty="0"/>
          </a:p>
        </p:txBody>
      </p:sp>
      <p:sp>
        <p:nvSpPr>
          <p:cNvPr id="29" name="TextBox 28"/>
          <p:cNvSpPr txBox="1"/>
          <p:nvPr/>
        </p:nvSpPr>
        <p:spPr>
          <a:xfrm>
            <a:off x="1345495" y="199813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Request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467544" y="1457074"/>
            <a:ext cx="8280920" cy="4680520"/>
          </a:xfrm>
          <a:prstGeom prst="roundRect">
            <a:avLst>
              <a:gd name="adj" fmla="val 5715"/>
            </a:avLst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 dirty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Administration Interface</a:t>
            </a:r>
            <a:endParaRPr lang="en-A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276872"/>
            <a:ext cx="1371600" cy="828675"/>
          </a:xfrm>
          <a:prstGeom prst="rect">
            <a:avLst/>
          </a:prstGeom>
          <a:noFill/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6542" y="2282282"/>
            <a:ext cx="1347788" cy="814388"/>
          </a:xfrm>
          <a:prstGeom prst="rect">
            <a:avLst/>
          </a:prstGeom>
          <a:noFill/>
        </p:spPr>
      </p:pic>
      <p:grpSp>
        <p:nvGrpSpPr>
          <p:cNvPr id="28" name="Group 27"/>
          <p:cNvGrpSpPr/>
          <p:nvPr/>
        </p:nvGrpSpPr>
        <p:grpSpPr>
          <a:xfrm>
            <a:off x="899592" y="3501008"/>
            <a:ext cx="1937345" cy="655432"/>
            <a:chOff x="1194495" y="2996952"/>
            <a:chExt cx="1937345" cy="655432"/>
          </a:xfrm>
        </p:grpSpPr>
        <p:pic>
          <p:nvPicPr>
            <p:cNvPr id="23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0833" y="2996952"/>
              <a:ext cx="510927" cy="655432"/>
            </a:xfrm>
            <a:prstGeom prst="rect">
              <a:avLst/>
            </a:prstGeom>
            <a:noFill/>
          </p:spPr>
        </p:pic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60873" y="2996952"/>
              <a:ext cx="510927" cy="655432"/>
            </a:xfrm>
            <a:prstGeom prst="rect">
              <a:avLst/>
            </a:prstGeom>
            <a:noFill/>
          </p:spPr>
        </p:pic>
        <p:pic>
          <p:nvPicPr>
            <p:cNvPr id="25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20913" y="2996952"/>
              <a:ext cx="510927" cy="655432"/>
            </a:xfrm>
            <a:prstGeom prst="rect">
              <a:avLst/>
            </a:prstGeom>
            <a:noFill/>
          </p:spPr>
        </p:pic>
        <p:pic>
          <p:nvPicPr>
            <p:cNvPr id="26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4495" y="2996952"/>
              <a:ext cx="510927" cy="655432"/>
            </a:xfrm>
            <a:prstGeom prst="rect">
              <a:avLst/>
            </a:prstGeom>
            <a:noFill/>
          </p:spPr>
        </p:pic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47664" y="2996952"/>
              <a:ext cx="510927" cy="655432"/>
            </a:xfrm>
            <a:prstGeom prst="rect">
              <a:avLst/>
            </a:prstGeom>
            <a:noFill/>
          </p:spPr>
        </p:pic>
      </p:grpSp>
      <p:grpSp>
        <p:nvGrpSpPr>
          <p:cNvPr id="33" name="Group 32"/>
          <p:cNvGrpSpPr/>
          <p:nvPr/>
        </p:nvGrpSpPr>
        <p:grpSpPr>
          <a:xfrm>
            <a:off x="3275856" y="3501008"/>
            <a:ext cx="1944216" cy="648072"/>
            <a:chOff x="3347864" y="4221088"/>
            <a:chExt cx="1944216" cy="648072"/>
          </a:xfrm>
        </p:grpSpPr>
        <p:pic>
          <p:nvPicPr>
            <p:cNvPr id="16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47864" y="4221088"/>
              <a:ext cx="505909" cy="648072"/>
            </a:xfrm>
            <a:prstGeom prst="rect">
              <a:avLst/>
            </a:prstGeom>
            <a:noFill/>
          </p:spPr>
        </p:pic>
        <p:pic>
          <p:nvPicPr>
            <p:cNvPr id="29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06051" y="4221088"/>
              <a:ext cx="505909" cy="648072"/>
            </a:xfrm>
            <a:prstGeom prst="rect">
              <a:avLst/>
            </a:prstGeom>
            <a:noFill/>
          </p:spPr>
        </p:pic>
        <p:pic>
          <p:nvPicPr>
            <p:cNvPr id="30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66091" y="4221088"/>
              <a:ext cx="505909" cy="648072"/>
            </a:xfrm>
            <a:prstGeom prst="rect">
              <a:avLst/>
            </a:prstGeom>
            <a:noFill/>
          </p:spPr>
        </p:pic>
        <p:pic>
          <p:nvPicPr>
            <p:cNvPr id="31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6131" y="4221088"/>
              <a:ext cx="505909" cy="648072"/>
            </a:xfrm>
            <a:prstGeom prst="rect">
              <a:avLst/>
            </a:prstGeom>
            <a:noFill/>
          </p:spPr>
        </p:pic>
        <p:pic>
          <p:nvPicPr>
            <p:cNvPr id="32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86171" y="4221088"/>
              <a:ext cx="505909" cy="648072"/>
            </a:xfrm>
            <a:prstGeom prst="rect">
              <a:avLst/>
            </a:prstGeom>
            <a:noFill/>
          </p:spPr>
        </p:pic>
      </p:grpSp>
      <p:sp>
        <p:nvSpPr>
          <p:cNvPr id="34" name="TextBox 33"/>
          <p:cNvSpPr txBox="1"/>
          <p:nvPr/>
        </p:nvSpPr>
        <p:spPr>
          <a:xfrm>
            <a:off x="1027539" y="429483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b="1" dirty="0" smtClean="0"/>
              <a:t>NIR members</a:t>
            </a:r>
            <a:endParaRPr lang="en-AU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231862" y="4293096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b="1" dirty="0" smtClean="0"/>
              <a:t>APNIC members</a:t>
            </a:r>
            <a:endParaRPr lang="en-AU" b="1" dirty="0"/>
          </a:p>
        </p:txBody>
      </p:sp>
      <p:sp>
        <p:nvSpPr>
          <p:cNvPr id="36" name="Right Arrow 35"/>
          <p:cNvSpPr/>
          <p:nvPr/>
        </p:nvSpPr>
        <p:spPr bwMode="auto">
          <a:xfrm>
            <a:off x="2843808" y="2520606"/>
            <a:ext cx="432048" cy="36004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7" name="Right Arrow 36"/>
          <p:cNvSpPr/>
          <p:nvPr/>
        </p:nvSpPr>
        <p:spPr bwMode="auto">
          <a:xfrm>
            <a:off x="5148064" y="2517784"/>
            <a:ext cx="432048" cy="36004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15284" y="2359913"/>
            <a:ext cx="257314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AU" dirty="0" smtClean="0"/>
              <a:t>Public Accountability</a:t>
            </a:r>
          </a:p>
          <a:p>
            <a:r>
              <a:rPr lang="en-AU" dirty="0" smtClean="0"/>
              <a:t>Reports i.e. :</a:t>
            </a:r>
          </a:p>
          <a:p>
            <a:endParaRPr lang="en-AU" dirty="0" smtClean="0"/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Membership report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Financial report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Policy implementation</a:t>
            </a:r>
            <a:br>
              <a:rPr lang="en-AU" dirty="0" smtClean="0"/>
            </a:br>
            <a:r>
              <a:rPr lang="en-AU" dirty="0" smtClean="0"/>
              <a:t>  Report</a:t>
            </a:r>
          </a:p>
        </p:txBody>
      </p:sp>
      <p:sp>
        <p:nvSpPr>
          <p:cNvPr id="39" name="Curved Up Arrow 38"/>
          <p:cNvSpPr/>
          <p:nvPr/>
        </p:nvSpPr>
        <p:spPr bwMode="auto">
          <a:xfrm>
            <a:off x="2051720" y="4664169"/>
            <a:ext cx="1944216" cy="504056"/>
          </a:xfrm>
          <a:prstGeom prst="curvedUp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0" name="Curved Up Arrow 39"/>
          <p:cNvSpPr/>
          <p:nvPr/>
        </p:nvSpPr>
        <p:spPr bwMode="auto">
          <a:xfrm flipH="1">
            <a:off x="1652848" y="4653047"/>
            <a:ext cx="2592288" cy="576064"/>
          </a:xfrm>
          <a:prstGeom prst="curvedUp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65757" y="5286361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600" dirty="0" smtClean="0"/>
              <a:t>Membership</a:t>
            </a:r>
          </a:p>
          <a:p>
            <a:pPr algn="ctr"/>
            <a:r>
              <a:rPr lang="en-AU" sz="1600" dirty="0" smtClean="0"/>
              <a:t>transfers</a:t>
            </a:r>
            <a:endParaRPr lang="en-A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 bwMode="auto">
          <a:xfrm>
            <a:off x="467544" y="1457074"/>
            <a:ext cx="8280920" cy="4680520"/>
          </a:xfrm>
          <a:prstGeom prst="roundRect">
            <a:avLst>
              <a:gd name="adj" fmla="val 5715"/>
            </a:avLst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 dirty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Technical Interface</a:t>
            </a:r>
            <a:endParaRPr lang="en-AU" dirty="0"/>
          </a:p>
        </p:txBody>
      </p:sp>
      <p:pic>
        <p:nvPicPr>
          <p:cNvPr id="3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0144" y="2420888"/>
            <a:ext cx="1447800" cy="1041400"/>
          </a:xfrm>
          <a:prstGeom prst="rect">
            <a:avLst/>
          </a:prstGeom>
          <a:noFill/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358008"/>
            <a:ext cx="836613" cy="1143000"/>
          </a:xfrm>
          <a:prstGeom prst="rect">
            <a:avLst/>
          </a:prstGeom>
          <a:noFill/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2291274"/>
            <a:ext cx="1008112" cy="1209734"/>
          </a:xfrm>
          <a:prstGeom prst="rect">
            <a:avLst/>
          </a:prstGeom>
          <a:noFill/>
        </p:spPr>
      </p:pic>
      <p:pic>
        <p:nvPicPr>
          <p:cNvPr id="6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2168" y="3689322"/>
            <a:ext cx="576064" cy="667296"/>
          </a:xfrm>
          <a:prstGeom prst="rect">
            <a:avLst/>
          </a:prstGeom>
          <a:noFill/>
        </p:spPr>
      </p:pic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581128"/>
            <a:ext cx="1447800" cy="1041400"/>
          </a:xfrm>
          <a:prstGeom prst="rect">
            <a:avLst/>
          </a:prstGeom>
          <a:noFill/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7712" y="4518248"/>
            <a:ext cx="836613" cy="1143000"/>
          </a:xfrm>
          <a:prstGeom prst="rect">
            <a:avLst/>
          </a:prstGeom>
          <a:noFill/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944" y="4451514"/>
            <a:ext cx="1008112" cy="1209734"/>
          </a:xfrm>
          <a:prstGeom prst="rect">
            <a:avLst/>
          </a:prstGeom>
          <a:noFill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128" y="4688557"/>
            <a:ext cx="1371600" cy="828675"/>
          </a:xfrm>
          <a:prstGeom prst="rect">
            <a:avLst/>
          </a:prstGeom>
          <a:noFill/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5983" y="2564904"/>
            <a:ext cx="1347788" cy="8143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059832" y="15475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Whois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5114285" y="1556792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Reverse</a:t>
            </a:r>
          </a:p>
          <a:p>
            <a:pPr algn="ctr"/>
            <a:r>
              <a:rPr lang="en-AU" dirty="0" smtClean="0"/>
              <a:t>DNS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7144364" y="154750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/>
              <a:t>Resource</a:t>
            </a:r>
          </a:p>
          <a:p>
            <a:pPr algn="ctr"/>
            <a:r>
              <a:rPr lang="en-AU" dirty="0" smtClean="0"/>
              <a:t>Certification</a:t>
            </a:r>
            <a:endParaRPr lang="en-AU" dirty="0"/>
          </a:p>
        </p:txBody>
      </p:sp>
      <p:sp>
        <p:nvSpPr>
          <p:cNvPr id="15" name="Up-Down Arrow 14"/>
          <p:cNvSpPr/>
          <p:nvPr/>
        </p:nvSpPr>
        <p:spPr bwMode="auto">
          <a:xfrm>
            <a:off x="3347864" y="3789040"/>
            <a:ext cx="288032" cy="504056"/>
          </a:xfrm>
          <a:prstGeom prst="up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6" name="Up-Down Arrow 15"/>
          <p:cNvSpPr/>
          <p:nvPr/>
        </p:nvSpPr>
        <p:spPr bwMode="auto">
          <a:xfrm>
            <a:off x="5508104" y="3789040"/>
            <a:ext cx="288032" cy="504056"/>
          </a:xfrm>
          <a:prstGeom prst="up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7" name="Up-Down Arrow 16"/>
          <p:cNvSpPr/>
          <p:nvPr/>
        </p:nvSpPr>
        <p:spPr bwMode="auto">
          <a:xfrm>
            <a:off x="7740352" y="3789040"/>
            <a:ext cx="288032" cy="504056"/>
          </a:xfrm>
          <a:prstGeom prst="up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971600" y="3617314"/>
            <a:ext cx="7200800" cy="7920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467544" y="1457074"/>
            <a:ext cx="8280920" cy="4680520"/>
          </a:xfrm>
          <a:prstGeom prst="roundRect">
            <a:avLst>
              <a:gd name="adj" fmla="val 5715"/>
            </a:avLst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 dirty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Internet Development Interface</a:t>
            </a:r>
            <a:endParaRPr lang="en-AU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4260" y="4366756"/>
            <a:ext cx="1384300" cy="1447800"/>
          </a:xfrm>
          <a:prstGeom prst="rect">
            <a:avLst/>
          </a:prstGeom>
          <a:noFill/>
        </p:spPr>
      </p:pic>
      <p:pic>
        <p:nvPicPr>
          <p:cNvPr id="4" name="Picture 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2152" y="4366756"/>
            <a:ext cx="1524000" cy="1417638"/>
          </a:xfrm>
          <a:prstGeom prst="rect">
            <a:avLst/>
          </a:prstGeom>
          <a:noFill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4184" y="4294748"/>
            <a:ext cx="1828800" cy="139700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0160" y="4625841"/>
            <a:ext cx="1371600" cy="828675"/>
          </a:xfrm>
          <a:prstGeom prst="rect">
            <a:avLst/>
          </a:prstGeom>
          <a:noFill/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2430180"/>
            <a:ext cx="1347788" cy="814388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6092" y="2214156"/>
            <a:ext cx="1384300" cy="1447800"/>
          </a:xfrm>
          <a:prstGeom prst="rect">
            <a:avLst/>
          </a:prstGeom>
          <a:noFill/>
        </p:spPr>
      </p:pic>
      <p:pic>
        <p:nvPicPr>
          <p:cNvPr id="10" name="Picture 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3984" y="2214156"/>
            <a:ext cx="1524000" cy="1417638"/>
          </a:xfrm>
          <a:prstGeom prst="rect">
            <a:avLst/>
          </a:prstGeom>
          <a:noFill/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142148"/>
            <a:ext cx="1828800" cy="1397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08666" y="1772816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Global/Regional Events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4305072" y="3861048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Local/National Events</a:t>
            </a:r>
            <a:endParaRPr lang="en-AU" dirty="0"/>
          </a:p>
        </p:txBody>
      </p:sp>
      <p:sp>
        <p:nvSpPr>
          <p:cNvPr id="14" name="Up-Down Arrow 13"/>
          <p:cNvSpPr/>
          <p:nvPr/>
        </p:nvSpPr>
        <p:spPr bwMode="auto">
          <a:xfrm>
            <a:off x="1578107" y="3487153"/>
            <a:ext cx="288032" cy="864096"/>
          </a:xfrm>
          <a:prstGeom prst="up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Conclusion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AU" sz="2400" dirty="0" smtClean="0"/>
              <a:t>NIRs and APNIC are part of the global Internet ecosystem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/>
              <a:t>NIRs and APNIC share the same goal: maintaining global uniqueness of Internet addresses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/>
              <a:t>NIRs and APNIC work closely together in all fronts: policy, number registration, administration, technical and for Internet development.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/>
              <a:t>Secure and stable interoperability is required for </a:t>
            </a:r>
            <a:r>
              <a:rPr lang="en-AU" sz="2400" dirty="0" err="1" smtClean="0"/>
              <a:t>whois</a:t>
            </a:r>
            <a:r>
              <a:rPr lang="en-AU" sz="2400" dirty="0" smtClean="0"/>
              <a:t>, reverse DNS and resource certification </a:t>
            </a:r>
            <a:endParaRPr lang="en-A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Thank you!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AU" dirty="0" smtClean="0"/>
              <a:t>Open discussion</a:t>
            </a:r>
            <a:endParaRPr lang="en-AU" dirty="0"/>
          </a:p>
        </p:txBody>
      </p:sp>
      <p:pic>
        <p:nvPicPr>
          <p:cNvPr id="6" name="Picture 3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544" b="1554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Internet number registry ecosystem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APNIC &amp; NIR Comparison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APNIC &amp; NIR Working Dimensions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APNIC &amp; NIR Interface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Q &amp; A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dirty="0" smtClean="0"/>
              <a:t>Internet Number Global Ecosystem</a:t>
            </a:r>
            <a:endParaRPr lang="en-A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354" y="2145062"/>
            <a:ext cx="6284116" cy="3444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dirty="0" smtClean="0"/>
              <a:t>Internet Number Asia Pacific Ecosystem</a:t>
            </a:r>
            <a:endParaRPr lang="en-AU" sz="3200" dirty="0"/>
          </a:p>
        </p:txBody>
      </p:sp>
      <p:pic>
        <p:nvPicPr>
          <p:cNvPr id="7" name="Content Placeholder 6" descr="diagram_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9856" y="2001045"/>
            <a:ext cx="6981114" cy="3732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/>
              <a:t>APNIC – NIR comparison</a:t>
            </a:r>
            <a:endParaRPr lang="en-AU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APNIC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/>
            <a:r>
              <a:rPr lang="en-AU" sz="2000" dirty="0" smtClean="0"/>
              <a:t>Receives resource pool from IANA</a:t>
            </a:r>
          </a:p>
          <a:p>
            <a:pPr marL="0" indent="0"/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dirty="0" smtClean="0"/>
              <a:t>Facilitate region wide, bottom-up, community lead policy development process</a:t>
            </a:r>
          </a:p>
          <a:p>
            <a:pPr marL="0" indent="0"/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dirty="0" smtClean="0"/>
              <a:t>Implements EC endorsed regional policies</a:t>
            </a:r>
            <a:endParaRPr lang="en-AU" sz="2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NIR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/>
            <a:r>
              <a:rPr lang="en-AU" sz="2000" dirty="0" smtClean="0"/>
              <a:t>NIR members receives resource delegations from APNIC</a:t>
            </a:r>
          </a:p>
          <a:p>
            <a:pPr marL="0" indent="0"/>
            <a:r>
              <a:rPr lang="en-AU" sz="2000" dirty="0" smtClean="0"/>
              <a:t>Gather local/national community views in regional policy discussions</a:t>
            </a:r>
          </a:p>
          <a:p>
            <a:pPr marL="0" indent="0"/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dirty="0" smtClean="0"/>
              <a:t>Implements regional and non-conflicting local/national policies</a:t>
            </a:r>
            <a:endParaRPr lang="en-A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/>
              <a:t>APNIC – NIR comparison: Registration</a:t>
            </a:r>
            <a:endParaRPr lang="en-AU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APNIC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/>
            <a:r>
              <a:rPr lang="en-AU" dirty="0" smtClean="0"/>
              <a:t>Evaluates IP address and ASN requests of APNIC members</a:t>
            </a:r>
          </a:p>
          <a:p>
            <a:pPr marL="0" indent="0"/>
            <a:r>
              <a:rPr lang="en-AU" dirty="0" smtClean="0"/>
              <a:t>Evaluates NIR requests above the allocation window</a:t>
            </a:r>
          </a:p>
          <a:p>
            <a:pPr marL="0" indent="0"/>
            <a:r>
              <a:rPr lang="en-AU" dirty="0" smtClean="0"/>
              <a:t>Allocates/Assigns from APNIC address pool</a:t>
            </a:r>
          </a:p>
          <a:p>
            <a:pPr marL="0" indent="0"/>
            <a:r>
              <a:rPr lang="en-AU" dirty="0" smtClean="0"/>
              <a:t>Resource returns are sent back to the APNIC address pool</a:t>
            </a:r>
          </a:p>
          <a:p>
            <a:pPr marL="0" indent="0"/>
            <a:r>
              <a:rPr lang="en-AU" dirty="0" smtClean="0"/>
              <a:t>Manages transfers between APNIC direct members</a:t>
            </a:r>
          </a:p>
          <a:p>
            <a:pPr marL="0" indent="0"/>
            <a:endParaRPr lang="en-AU" dirty="0" smtClean="0"/>
          </a:p>
          <a:p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NIR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/>
            <a:r>
              <a:rPr lang="en-AU" dirty="0" smtClean="0"/>
              <a:t>Evaluates IP address and ASN requests of NIR members</a:t>
            </a:r>
          </a:p>
          <a:p>
            <a:endParaRPr lang="en-AU" dirty="0" smtClean="0"/>
          </a:p>
          <a:p>
            <a:pPr marL="0" indent="0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Allocates/Assigns from APNIC address pool</a:t>
            </a:r>
          </a:p>
          <a:p>
            <a:pPr marL="0" indent="0"/>
            <a:r>
              <a:rPr lang="en-AU" dirty="0" smtClean="0"/>
              <a:t>Resource returns are sent back to the APNIC address pool</a:t>
            </a:r>
          </a:p>
          <a:p>
            <a:pPr marL="0" indent="0"/>
            <a:r>
              <a:rPr lang="en-AU" dirty="0" smtClean="0"/>
              <a:t>Manages transfers between NIR members and updates APNIC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/>
              <a:t>APNIC – NIR comparison : Technical</a:t>
            </a:r>
            <a:endParaRPr lang="en-AU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APNIC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/>
            <a:r>
              <a:rPr lang="en-AU" dirty="0" smtClean="0"/>
              <a:t>Maintains accurate and authoritative regional and globally accessible IP/ASN </a:t>
            </a:r>
            <a:r>
              <a:rPr lang="en-AU" dirty="0" err="1" smtClean="0"/>
              <a:t>whois</a:t>
            </a:r>
            <a:r>
              <a:rPr lang="en-AU" dirty="0" smtClean="0"/>
              <a:t> information</a:t>
            </a:r>
          </a:p>
          <a:p>
            <a:pPr marL="0" indent="0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Manages root in-</a:t>
            </a:r>
            <a:r>
              <a:rPr lang="en-AU" dirty="0" err="1" smtClean="0"/>
              <a:t>addr.arpa</a:t>
            </a:r>
            <a:r>
              <a:rPr lang="en-AU" dirty="0" smtClean="0"/>
              <a:t>, ip6.arpa zones and APNIC member’s reverse DNS zones</a:t>
            </a:r>
          </a:p>
          <a:p>
            <a:pPr marL="0" indent="0"/>
            <a:r>
              <a:rPr lang="en-AU" dirty="0" smtClean="0"/>
              <a:t>Digital certification of APNIC allocations/assignments to direct members and NIR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NIR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/>
            <a:r>
              <a:rPr lang="en-AU" dirty="0" smtClean="0"/>
              <a:t>Maintains national IP/ASN </a:t>
            </a:r>
            <a:r>
              <a:rPr lang="en-AU" dirty="0" err="1" smtClean="0"/>
              <a:t>whois</a:t>
            </a:r>
            <a:r>
              <a:rPr lang="en-AU" dirty="0" smtClean="0"/>
              <a:t> information, mirrored by APNIC for global access. Local language support</a:t>
            </a:r>
            <a:br>
              <a:rPr lang="en-AU" dirty="0" smtClean="0"/>
            </a:br>
            <a:endParaRPr lang="en-AU" dirty="0" smtClean="0"/>
          </a:p>
          <a:p>
            <a:pPr marL="0" indent="0"/>
            <a:r>
              <a:rPr lang="en-AU" dirty="0" smtClean="0"/>
              <a:t>Manages NIR member’s in-</a:t>
            </a:r>
            <a:r>
              <a:rPr lang="en-AU" dirty="0" err="1" smtClean="0"/>
              <a:t>addr.arpa</a:t>
            </a:r>
            <a:r>
              <a:rPr lang="en-AU" dirty="0" smtClean="0"/>
              <a:t> and ip6.arpa zones</a:t>
            </a:r>
          </a:p>
          <a:p>
            <a:pPr marL="0" indent="0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Digital certification of allocations/assignments to NIR members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/>
              <a:t>APNIC &amp; NIR Working Dimensions</a:t>
            </a:r>
            <a:endParaRPr lang="en-AU" sz="36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827584" y="1484784"/>
          <a:ext cx="7560840" cy="42484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72208"/>
                <a:gridCol w="1368152"/>
                <a:gridCol w="1440160"/>
                <a:gridCol w="1368152"/>
                <a:gridCol w="1512168"/>
              </a:tblGrid>
              <a:tr h="384158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IANA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APNIC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NIR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NIR Members</a:t>
                      </a:r>
                      <a:endParaRPr lang="en-AU" dirty="0"/>
                    </a:p>
                  </a:txBody>
                  <a:tcPr anchor="ctr"/>
                </a:tc>
              </a:tr>
              <a:tr h="77092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Policy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  <a:tr h="71713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Number Registration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Administration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Technical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Internet</a:t>
                      </a:r>
                      <a:r>
                        <a:rPr lang="en-AU" b="1" baseline="0" dirty="0" smtClean="0"/>
                        <a:t> Development</a:t>
                      </a:r>
                      <a:endParaRPr lang="en-A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987824" y="1958397"/>
            <a:ext cx="5184576" cy="584775"/>
          </a:xfrm>
          <a:prstGeom prst="rect">
            <a:avLst/>
          </a:prstGeom>
          <a:solidFill>
            <a:schemeClr val="accent3"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Ensuring fair and consistent distribution of Internet numbers throughout the region</a:t>
            </a:r>
            <a:endParaRPr lang="en-A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987824" y="2695065"/>
            <a:ext cx="5184576" cy="584775"/>
          </a:xfrm>
          <a:prstGeom prst="rect">
            <a:avLst/>
          </a:prstGeom>
          <a:solidFill>
            <a:schemeClr val="accent3"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Ensuring accurate delegations of Internet numbers to maintain address uniqueness</a:t>
            </a:r>
            <a:endParaRPr lang="en-A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987824" y="3456710"/>
            <a:ext cx="5184576" cy="584775"/>
          </a:xfrm>
          <a:prstGeom prst="rect">
            <a:avLst/>
          </a:prstGeom>
          <a:solidFill>
            <a:schemeClr val="accent3"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Ensuring accountable and responsible custodianship of Internet numbers</a:t>
            </a:r>
            <a:endParaRPr lang="en-AU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2987824" y="4221088"/>
            <a:ext cx="5184576" cy="584775"/>
          </a:xfrm>
          <a:prstGeom prst="rect">
            <a:avLst/>
          </a:prstGeom>
          <a:solidFill>
            <a:schemeClr val="accent3"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Ensuring reliability and availability of public information to support network operations</a:t>
            </a:r>
            <a:endParaRPr lang="en-AU" sz="16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4067944" y="1268760"/>
            <a:ext cx="2808312" cy="4680520"/>
            <a:chOff x="4067944" y="1268760"/>
            <a:chExt cx="2808312" cy="468052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4067944" y="1268760"/>
              <a:ext cx="2808312" cy="46805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AU" sz="1800" b="0" i="0" u="none" strike="noStrike" cap="none" normalizeH="0" baseline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5292080" y="1556792"/>
              <a:ext cx="432048" cy="216024"/>
            </a:xfrm>
            <a:prstGeom prst="leftRightArrow">
              <a:avLst/>
            </a:prstGeom>
            <a:solidFill>
              <a:srgbClr val="00B8FF"/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AU" sz="1800" b="0" i="0" u="none" strike="noStrike" cap="none" normalizeH="0" baseline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987824" y="5034908"/>
            <a:ext cx="5184576" cy="584775"/>
          </a:xfrm>
          <a:prstGeom prst="rect">
            <a:avLst/>
          </a:prstGeom>
          <a:solidFill>
            <a:schemeClr val="accent3"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Supporting Internet development in the region through training activities and other information exchange</a:t>
            </a:r>
            <a:endParaRPr lang="en-A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auto">
          <a:xfrm>
            <a:off x="467544" y="1457074"/>
            <a:ext cx="8280920" cy="4680520"/>
          </a:xfrm>
          <a:prstGeom prst="roundRect">
            <a:avLst>
              <a:gd name="adj" fmla="val 5715"/>
            </a:avLst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Policy Interface</a:t>
            </a:r>
            <a:endParaRPr lang="en-AU" dirty="0"/>
          </a:p>
        </p:txBody>
      </p:sp>
      <p:pic>
        <p:nvPicPr>
          <p:cNvPr id="3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472160"/>
            <a:ext cx="1257300" cy="1219200"/>
          </a:xfrm>
          <a:prstGeom prst="rect">
            <a:avLst/>
          </a:prstGeom>
          <a:noFill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192240"/>
            <a:ext cx="1828800" cy="139700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0840" y="3752453"/>
            <a:ext cx="1371600" cy="828675"/>
          </a:xfrm>
          <a:prstGeom prst="rect">
            <a:avLst/>
          </a:prstGeom>
          <a:noFill/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766740"/>
            <a:ext cx="1347788" cy="814388"/>
          </a:xfrm>
          <a:prstGeom prst="rect">
            <a:avLst/>
          </a:prstGeom>
          <a:noFill/>
        </p:spPr>
      </p:pic>
      <p:pic>
        <p:nvPicPr>
          <p:cNvPr id="4" name="Picture 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2824088"/>
            <a:ext cx="1289050" cy="1447800"/>
          </a:xfrm>
          <a:prstGeom prst="rect">
            <a:avLst/>
          </a:prstGeom>
          <a:noFill/>
        </p:spPr>
      </p:pic>
      <p:sp>
        <p:nvSpPr>
          <p:cNvPr id="11" name="Left-Right Arrow 10"/>
          <p:cNvSpPr/>
          <p:nvPr/>
        </p:nvSpPr>
        <p:spPr bwMode="auto">
          <a:xfrm>
            <a:off x="6516216" y="4017781"/>
            <a:ext cx="504056" cy="288032"/>
          </a:xfrm>
          <a:prstGeom prst="left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5988" y="1774557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/>
              <a:t>Policy</a:t>
            </a:r>
          </a:p>
          <a:p>
            <a:pPr algn="ctr"/>
            <a:r>
              <a:rPr lang="en-AU" dirty="0" smtClean="0"/>
              <a:t>Discussions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3240092" y="1774557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/>
              <a:t>Adopted</a:t>
            </a:r>
          </a:p>
          <a:p>
            <a:pPr algn="ctr"/>
            <a:r>
              <a:rPr lang="en-AU" dirty="0" smtClean="0"/>
              <a:t>Policies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5652120" y="1772816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/>
              <a:t>Implementation and</a:t>
            </a:r>
          </a:p>
          <a:p>
            <a:pPr algn="ctr"/>
            <a:r>
              <a:rPr lang="en-AU" dirty="0" smtClean="0"/>
              <a:t>Compliance</a:t>
            </a:r>
            <a:endParaRPr lang="en-AU" dirty="0"/>
          </a:p>
        </p:txBody>
      </p:sp>
      <p:sp>
        <p:nvSpPr>
          <p:cNvPr id="9" name="Right Arrow 8"/>
          <p:cNvSpPr/>
          <p:nvPr/>
        </p:nvSpPr>
        <p:spPr bwMode="auto">
          <a:xfrm>
            <a:off x="2699792" y="3976216"/>
            <a:ext cx="432048" cy="36004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4499992" y="3976216"/>
            <a:ext cx="432048" cy="36004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rot="5400000" flipH="1" flipV="1">
            <a:off x="5948359" y="3228338"/>
            <a:ext cx="1629077" cy="1069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NIC Phase 1 PowerPoint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US" sz="1800" b="0" i="0" u="none" strike="noStrike" cap="none" normalizeH="0" baseline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US" sz="1800" b="0" i="0" u="none" strike="noStrike" cap="none" normalizeH="0" baseline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APNIC Phase 1 PowerPoint</Template>
  <TotalTime>588</TotalTime>
  <Words>350</Words>
  <Application>Microsoft Office PowerPoint</Application>
  <PresentationFormat>On-screen Show (4:3)</PresentationFormat>
  <Paragraphs>101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APNIC Phase 1 PowerPoint template</vt:lpstr>
      <vt:lpstr>APNIC &amp; NIR</vt:lpstr>
      <vt:lpstr>Overview</vt:lpstr>
      <vt:lpstr>Internet Number Global Ecosystem</vt:lpstr>
      <vt:lpstr>Internet Number Asia Pacific Ecosystem</vt:lpstr>
      <vt:lpstr>APNIC – NIR comparison</vt:lpstr>
      <vt:lpstr>APNIC – NIR comparison: Registration</vt:lpstr>
      <vt:lpstr>APNIC – NIR comparison : Technical</vt:lpstr>
      <vt:lpstr>APNIC &amp; NIR Working Dimensions</vt:lpstr>
      <vt:lpstr>Policy Interface</vt:lpstr>
      <vt:lpstr>Registration Interface</vt:lpstr>
      <vt:lpstr>Administration Interface</vt:lpstr>
      <vt:lpstr>Technical Interface</vt:lpstr>
      <vt:lpstr>Internet Development Interface</vt:lpstr>
      <vt:lpstr>Conclusion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Sanjaya</dc:creator>
  <cp:lastModifiedBy>Sanjaya</cp:lastModifiedBy>
  <cp:revision>46</cp:revision>
  <dcterms:created xsi:type="dcterms:W3CDTF">2011-07-22T03:35:01Z</dcterms:created>
  <dcterms:modified xsi:type="dcterms:W3CDTF">2011-07-25T00:03:04Z</dcterms:modified>
</cp:coreProperties>
</file>